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6" r:id="rId3"/>
    <p:sldId id="257" r:id="rId4"/>
    <p:sldId id="258" r:id="rId5"/>
    <p:sldId id="259" r:id="rId6"/>
    <p:sldId id="262" r:id="rId7"/>
    <p:sldId id="266" r:id="rId8"/>
    <p:sldId id="267" r:id="rId9"/>
    <p:sldId id="265" r:id="rId10"/>
    <p:sldId id="264" r:id="rId11"/>
    <p:sldId id="263" r:id="rId12"/>
    <p:sldId id="270" r:id="rId13"/>
  </p:sldIdLst>
  <p:sldSz cx="12192000" cy="6858000"/>
  <p:notesSz cx="6858000" cy="9144000"/>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9" d="100"/>
          <a:sy n="69" d="100"/>
        </p:scale>
        <p:origin x="75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1122363"/>
            <a:ext cx="9144000" cy="2387600"/>
          </a:xfrm>
        </p:spPr>
        <p:txBody>
          <a:bodyPr anchor="b"/>
          <a:lstStyle>
            <a:lvl1pPr algn="ctr">
              <a:defRPr sz="6000"/>
            </a:lvl1pPr>
          </a:lstStyle>
          <a:p>
            <a:r>
              <a:rPr lang="pl-PL" smtClean="0"/>
              <a:t>Kliknij, aby edytować styl</a:t>
            </a:r>
            <a:endParaRPr lang="en-AU"/>
          </a:p>
        </p:txBody>
      </p:sp>
      <p:sp>
        <p:nvSpPr>
          <p:cNvPr id="3" name="Podtytuł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smtClean="0"/>
              <a:t>Kliknij, aby edytować styl wzorca podtytułu</a:t>
            </a:r>
            <a:endParaRPr lang="en-AU"/>
          </a:p>
        </p:txBody>
      </p:sp>
      <p:sp>
        <p:nvSpPr>
          <p:cNvPr id="4" name="Symbol zastępczy daty 3"/>
          <p:cNvSpPr>
            <a:spLocks noGrp="1"/>
          </p:cNvSpPr>
          <p:nvPr>
            <p:ph type="dt" sz="half" idx="10"/>
          </p:nvPr>
        </p:nvSpPr>
        <p:spPr/>
        <p:txBody>
          <a:bodyPr/>
          <a:lstStyle/>
          <a:p>
            <a:fld id="{9EFD194A-7B41-49AA-AE8A-0E3709776F76}"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33649888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tytułu pionowego 2"/>
          <p:cNvSpPr>
            <a:spLocks noGrp="1"/>
          </p:cNvSpPr>
          <p:nvPr>
            <p:ph type="body" orient="vert" idx="1"/>
          </p:nvPr>
        </p:nvSpPr>
        <p:spPr/>
        <p:txBody>
          <a:bodyPr vert="eaVe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10"/>
          </p:nvPr>
        </p:nvSpPr>
        <p:spPr/>
        <p:txBody>
          <a:bodyPr/>
          <a:lstStyle/>
          <a:p>
            <a:fld id="{9EFD194A-7B41-49AA-AE8A-0E3709776F76}"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13556882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8724900" y="365125"/>
            <a:ext cx="2628900" cy="5811838"/>
          </a:xfrm>
        </p:spPr>
        <p:txBody>
          <a:bodyPr vert="eaVert"/>
          <a:lstStyle/>
          <a:p>
            <a:r>
              <a:rPr lang="pl-PL" smtClean="0"/>
              <a:t>Kliknij, aby edytować styl</a:t>
            </a:r>
            <a:endParaRPr lang="en-AU"/>
          </a:p>
        </p:txBody>
      </p:sp>
      <p:sp>
        <p:nvSpPr>
          <p:cNvPr id="3" name="Symbol zastępczy tytułu pionowego 2"/>
          <p:cNvSpPr>
            <a:spLocks noGrp="1"/>
          </p:cNvSpPr>
          <p:nvPr>
            <p:ph type="body" orient="vert" idx="1"/>
          </p:nvPr>
        </p:nvSpPr>
        <p:spPr>
          <a:xfrm>
            <a:off x="838200" y="365125"/>
            <a:ext cx="7734300" cy="5811838"/>
          </a:xfrm>
        </p:spPr>
        <p:txBody>
          <a:bodyPr vert="eaVert"/>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10"/>
          </p:nvPr>
        </p:nvSpPr>
        <p:spPr/>
        <p:txBody>
          <a:bodyPr/>
          <a:lstStyle/>
          <a:p>
            <a:fld id="{9EFD194A-7B41-49AA-AE8A-0E3709776F76}"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432173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zawartości 2"/>
          <p:cNvSpPr>
            <a:spLocks noGrp="1"/>
          </p:cNvSpPr>
          <p:nvPr>
            <p:ph idx="1"/>
          </p:nvPr>
        </p:nvSpPr>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10"/>
          </p:nvPr>
        </p:nvSpPr>
        <p:spPr/>
        <p:txBody>
          <a:bodyPr/>
          <a:lstStyle/>
          <a:p>
            <a:fld id="{9EFD194A-7B41-49AA-AE8A-0E3709776F76}"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12208641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831850" y="1709738"/>
            <a:ext cx="10515600" cy="2852737"/>
          </a:xfrm>
        </p:spPr>
        <p:txBody>
          <a:bodyPr anchor="b"/>
          <a:lstStyle>
            <a:lvl1pPr>
              <a:defRPr sz="6000"/>
            </a:lvl1pPr>
          </a:lstStyle>
          <a:p>
            <a:r>
              <a:rPr lang="pl-PL" smtClean="0"/>
              <a:t>Kliknij, aby edytować styl</a:t>
            </a:r>
            <a:endParaRPr lang="en-AU"/>
          </a:p>
        </p:txBody>
      </p:sp>
      <p:sp>
        <p:nvSpPr>
          <p:cNvPr id="3" name="Symbol zastępczy tekst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smtClean="0"/>
              <a:t>Edytuj style wzorca tekstu</a:t>
            </a:r>
          </a:p>
        </p:txBody>
      </p:sp>
      <p:sp>
        <p:nvSpPr>
          <p:cNvPr id="4" name="Symbol zastępczy daty 3"/>
          <p:cNvSpPr>
            <a:spLocks noGrp="1"/>
          </p:cNvSpPr>
          <p:nvPr>
            <p:ph type="dt" sz="half" idx="10"/>
          </p:nvPr>
        </p:nvSpPr>
        <p:spPr/>
        <p:txBody>
          <a:bodyPr/>
          <a:lstStyle/>
          <a:p>
            <a:fld id="{9EFD194A-7B41-49AA-AE8A-0E3709776F76}" type="datetimeFigureOut">
              <a:rPr lang="en-AU" smtClean="0"/>
              <a:t>21/02/2022</a:t>
            </a:fld>
            <a:endParaRPr lang="en-AU"/>
          </a:p>
        </p:txBody>
      </p:sp>
      <p:sp>
        <p:nvSpPr>
          <p:cNvPr id="5" name="Symbol zastępczy stopki 4"/>
          <p:cNvSpPr>
            <a:spLocks noGrp="1"/>
          </p:cNvSpPr>
          <p:nvPr>
            <p:ph type="ftr" sz="quarter" idx="11"/>
          </p:nvPr>
        </p:nvSpPr>
        <p:spPr/>
        <p:txBody>
          <a:bodyPr/>
          <a:lstStyle/>
          <a:p>
            <a:endParaRPr lang="en-AU"/>
          </a:p>
        </p:txBody>
      </p:sp>
      <p:sp>
        <p:nvSpPr>
          <p:cNvPr id="6" name="Symbol zastępczy numeru slajdu 5"/>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14149367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zawartości 2"/>
          <p:cNvSpPr>
            <a:spLocks noGrp="1"/>
          </p:cNvSpPr>
          <p:nvPr>
            <p:ph sz="half" idx="1"/>
          </p:nvPr>
        </p:nvSpPr>
        <p:spPr>
          <a:xfrm>
            <a:off x="838200" y="1825625"/>
            <a:ext cx="5181600" cy="435133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zawartości 3"/>
          <p:cNvSpPr>
            <a:spLocks noGrp="1"/>
          </p:cNvSpPr>
          <p:nvPr>
            <p:ph sz="half" idx="2"/>
          </p:nvPr>
        </p:nvSpPr>
        <p:spPr>
          <a:xfrm>
            <a:off x="6172200" y="1825625"/>
            <a:ext cx="5181600" cy="435133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5" name="Symbol zastępczy daty 4"/>
          <p:cNvSpPr>
            <a:spLocks noGrp="1"/>
          </p:cNvSpPr>
          <p:nvPr>
            <p:ph type="dt" sz="half" idx="10"/>
          </p:nvPr>
        </p:nvSpPr>
        <p:spPr/>
        <p:txBody>
          <a:bodyPr/>
          <a:lstStyle/>
          <a:p>
            <a:fld id="{9EFD194A-7B41-49AA-AE8A-0E3709776F76}" type="datetimeFigureOut">
              <a:rPr lang="en-AU" smtClean="0"/>
              <a:t>21/02/2022</a:t>
            </a:fld>
            <a:endParaRPr lang="en-AU"/>
          </a:p>
        </p:txBody>
      </p:sp>
      <p:sp>
        <p:nvSpPr>
          <p:cNvPr id="6" name="Symbol zastępczy stopki 5"/>
          <p:cNvSpPr>
            <a:spLocks noGrp="1"/>
          </p:cNvSpPr>
          <p:nvPr>
            <p:ph type="ftr" sz="quarter" idx="11"/>
          </p:nvPr>
        </p:nvSpPr>
        <p:spPr/>
        <p:txBody>
          <a:bodyPr/>
          <a:lstStyle/>
          <a:p>
            <a:endParaRPr lang="en-AU"/>
          </a:p>
        </p:txBody>
      </p:sp>
      <p:sp>
        <p:nvSpPr>
          <p:cNvPr id="7" name="Symbol zastępczy numeru slajdu 6"/>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36142545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a:xfrm>
            <a:off x="839788" y="365125"/>
            <a:ext cx="10515600" cy="1325563"/>
          </a:xfrm>
        </p:spPr>
        <p:txBody>
          <a:bodyPr/>
          <a:lstStyle/>
          <a:p>
            <a:r>
              <a:rPr lang="pl-PL" smtClean="0"/>
              <a:t>Kliknij, aby edytować styl</a:t>
            </a:r>
            <a:endParaRPr lang="en-AU"/>
          </a:p>
        </p:txBody>
      </p:sp>
      <p:sp>
        <p:nvSpPr>
          <p:cNvPr id="3" name="Symbol zastępczy tekst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4" name="Symbol zastępczy zawartości 3"/>
          <p:cNvSpPr>
            <a:spLocks noGrp="1"/>
          </p:cNvSpPr>
          <p:nvPr>
            <p:ph sz="half" idx="2"/>
          </p:nvPr>
        </p:nvSpPr>
        <p:spPr>
          <a:xfrm>
            <a:off x="839788" y="2505075"/>
            <a:ext cx="5157787" cy="368458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5" name="Symbol zastępczy tekst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Edytuj style wzorca tekstu</a:t>
            </a:r>
          </a:p>
        </p:txBody>
      </p:sp>
      <p:sp>
        <p:nvSpPr>
          <p:cNvPr id="6" name="Symbol zastępczy zawartości 5"/>
          <p:cNvSpPr>
            <a:spLocks noGrp="1"/>
          </p:cNvSpPr>
          <p:nvPr>
            <p:ph sz="quarter" idx="4"/>
          </p:nvPr>
        </p:nvSpPr>
        <p:spPr>
          <a:xfrm>
            <a:off x="6172200" y="2505075"/>
            <a:ext cx="5183188" cy="3684588"/>
          </a:xfrm>
        </p:spPr>
        <p:txBody>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7" name="Symbol zastępczy daty 6"/>
          <p:cNvSpPr>
            <a:spLocks noGrp="1"/>
          </p:cNvSpPr>
          <p:nvPr>
            <p:ph type="dt" sz="half" idx="10"/>
          </p:nvPr>
        </p:nvSpPr>
        <p:spPr/>
        <p:txBody>
          <a:bodyPr/>
          <a:lstStyle/>
          <a:p>
            <a:fld id="{9EFD194A-7B41-49AA-AE8A-0E3709776F76}" type="datetimeFigureOut">
              <a:rPr lang="en-AU" smtClean="0"/>
              <a:t>21/02/2022</a:t>
            </a:fld>
            <a:endParaRPr lang="en-AU"/>
          </a:p>
        </p:txBody>
      </p:sp>
      <p:sp>
        <p:nvSpPr>
          <p:cNvPr id="8" name="Symbol zastępczy stopki 7"/>
          <p:cNvSpPr>
            <a:spLocks noGrp="1"/>
          </p:cNvSpPr>
          <p:nvPr>
            <p:ph type="ftr" sz="quarter" idx="11"/>
          </p:nvPr>
        </p:nvSpPr>
        <p:spPr/>
        <p:txBody>
          <a:bodyPr/>
          <a:lstStyle/>
          <a:p>
            <a:endParaRPr lang="en-AU"/>
          </a:p>
        </p:txBody>
      </p:sp>
      <p:sp>
        <p:nvSpPr>
          <p:cNvPr id="9" name="Symbol zastępczy numeru slajdu 8"/>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19517559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smtClean="0"/>
              <a:t>Kliknij, aby edytować styl</a:t>
            </a:r>
            <a:endParaRPr lang="en-AU"/>
          </a:p>
        </p:txBody>
      </p:sp>
      <p:sp>
        <p:nvSpPr>
          <p:cNvPr id="3" name="Symbol zastępczy daty 2"/>
          <p:cNvSpPr>
            <a:spLocks noGrp="1"/>
          </p:cNvSpPr>
          <p:nvPr>
            <p:ph type="dt" sz="half" idx="10"/>
          </p:nvPr>
        </p:nvSpPr>
        <p:spPr/>
        <p:txBody>
          <a:bodyPr/>
          <a:lstStyle/>
          <a:p>
            <a:fld id="{9EFD194A-7B41-49AA-AE8A-0E3709776F76}" type="datetimeFigureOut">
              <a:rPr lang="en-AU" smtClean="0"/>
              <a:t>21/02/2022</a:t>
            </a:fld>
            <a:endParaRPr lang="en-AU"/>
          </a:p>
        </p:txBody>
      </p:sp>
      <p:sp>
        <p:nvSpPr>
          <p:cNvPr id="4" name="Symbol zastępczy stopki 3"/>
          <p:cNvSpPr>
            <a:spLocks noGrp="1"/>
          </p:cNvSpPr>
          <p:nvPr>
            <p:ph type="ftr" sz="quarter" idx="11"/>
          </p:nvPr>
        </p:nvSpPr>
        <p:spPr/>
        <p:txBody>
          <a:bodyPr/>
          <a:lstStyle/>
          <a:p>
            <a:endParaRPr lang="en-AU"/>
          </a:p>
        </p:txBody>
      </p:sp>
      <p:sp>
        <p:nvSpPr>
          <p:cNvPr id="5" name="Symbol zastępczy numeru slajdu 4"/>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5301477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p:cNvSpPr>
            <a:spLocks noGrp="1"/>
          </p:cNvSpPr>
          <p:nvPr>
            <p:ph type="dt" sz="half" idx="10"/>
          </p:nvPr>
        </p:nvSpPr>
        <p:spPr/>
        <p:txBody>
          <a:bodyPr/>
          <a:lstStyle/>
          <a:p>
            <a:fld id="{9EFD194A-7B41-49AA-AE8A-0E3709776F76}" type="datetimeFigureOut">
              <a:rPr lang="en-AU" smtClean="0"/>
              <a:t>21/02/2022</a:t>
            </a:fld>
            <a:endParaRPr lang="en-AU"/>
          </a:p>
        </p:txBody>
      </p:sp>
      <p:sp>
        <p:nvSpPr>
          <p:cNvPr id="3" name="Symbol zastępczy stopki 2"/>
          <p:cNvSpPr>
            <a:spLocks noGrp="1"/>
          </p:cNvSpPr>
          <p:nvPr>
            <p:ph type="ftr" sz="quarter" idx="11"/>
          </p:nvPr>
        </p:nvSpPr>
        <p:spPr/>
        <p:txBody>
          <a:bodyPr/>
          <a:lstStyle/>
          <a:p>
            <a:endParaRPr lang="en-AU"/>
          </a:p>
        </p:txBody>
      </p:sp>
      <p:sp>
        <p:nvSpPr>
          <p:cNvPr id="4" name="Symbol zastępczy numeru slajdu 3"/>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138578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en-AU"/>
          </a:p>
        </p:txBody>
      </p:sp>
      <p:sp>
        <p:nvSpPr>
          <p:cNvPr id="3" name="Symbol zastępczy zawartości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Symbol zastępczy daty 4"/>
          <p:cNvSpPr>
            <a:spLocks noGrp="1"/>
          </p:cNvSpPr>
          <p:nvPr>
            <p:ph type="dt" sz="half" idx="10"/>
          </p:nvPr>
        </p:nvSpPr>
        <p:spPr/>
        <p:txBody>
          <a:bodyPr/>
          <a:lstStyle/>
          <a:p>
            <a:fld id="{9EFD194A-7B41-49AA-AE8A-0E3709776F76}" type="datetimeFigureOut">
              <a:rPr lang="en-AU" smtClean="0"/>
              <a:t>21/02/2022</a:t>
            </a:fld>
            <a:endParaRPr lang="en-AU"/>
          </a:p>
        </p:txBody>
      </p:sp>
      <p:sp>
        <p:nvSpPr>
          <p:cNvPr id="6" name="Symbol zastępczy stopki 5"/>
          <p:cNvSpPr>
            <a:spLocks noGrp="1"/>
          </p:cNvSpPr>
          <p:nvPr>
            <p:ph type="ftr" sz="quarter" idx="11"/>
          </p:nvPr>
        </p:nvSpPr>
        <p:spPr/>
        <p:txBody>
          <a:bodyPr/>
          <a:lstStyle/>
          <a:p>
            <a:endParaRPr lang="en-AU"/>
          </a:p>
        </p:txBody>
      </p:sp>
      <p:sp>
        <p:nvSpPr>
          <p:cNvPr id="7" name="Symbol zastępczy numeru slajdu 6"/>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36004489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839788" y="457200"/>
            <a:ext cx="3932237" cy="1600200"/>
          </a:xfrm>
        </p:spPr>
        <p:txBody>
          <a:bodyPr anchor="b"/>
          <a:lstStyle>
            <a:lvl1pPr>
              <a:defRPr sz="3200"/>
            </a:lvl1pPr>
          </a:lstStyle>
          <a:p>
            <a:r>
              <a:rPr lang="pl-PL" smtClean="0"/>
              <a:t>Kliknij, aby edytować styl</a:t>
            </a:r>
            <a:endParaRPr lang="en-AU"/>
          </a:p>
        </p:txBody>
      </p:sp>
      <p:sp>
        <p:nvSpPr>
          <p:cNvPr id="3" name="Symbol zastępczy obraz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Symbol zastępczy tekst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smtClean="0"/>
              <a:t>Edytuj style wzorca tekstu</a:t>
            </a:r>
          </a:p>
        </p:txBody>
      </p:sp>
      <p:sp>
        <p:nvSpPr>
          <p:cNvPr id="5" name="Symbol zastępczy daty 4"/>
          <p:cNvSpPr>
            <a:spLocks noGrp="1"/>
          </p:cNvSpPr>
          <p:nvPr>
            <p:ph type="dt" sz="half" idx="10"/>
          </p:nvPr>
        </p:nvSpPr>
        <p:spPr/>
        <p:txBody>
          <a:bodyPr/>
          <a:lstStyle/>
          <a:p>
            <a:fld id="{9EFD194A-7B41-49AA-AE8A-0E3709776F76}" type="datetimeFigureOut">
              <a:rPr lang="en-AU" smtClean="0"/>
              <a:t>21/02/2022</a:t>
            </a:fld>
            <a:endParaRPr lang="en-AU"/>
          </a:p>
        </p:txBody>
      </p:sp>
      <p:sp>
        <p:nvSpPr>
          <p:cNvPr id="6" name="Symbol zastępczy stopki 5"/>
          <p:cNvSpPr>
            <a:spLocks noGrp="1"/>
          </p:cNvSpPr>
          <p:nvPr>
            <p:ph type="ftr" sz="quarter" idx="11"/>
          </p:nvPr>
        </p:nvSpPr>
        <p:spPr/>
        <p:txBody>
          <a:bodyPr/>
          <a:lstStyle/>
          <a:p>
            <a:endParaRPr lang="en-AU"/>
          </a:p>
        </p:txBody>
      </p:sp>
      <p:sp>
        <p:nvSpPr>
          <p:cNvPr id="7" name="Symbol zastępczy numeru slajdu 6"/>
          <p:cNvSpPr>
            <a:spLocks noGrp="1"/>
          </p:cNvSpPr>
          <p:nvPr>
            <p:ph type="sldNum" sz="quarter" idx="12"/>
          </p:nvPr>
        </p:nvSpPr>
        <p:spPr/>
        <p:txBody>
          <a:bodyPr/>
          <a:lstStyle/>
          <a:p>
            <a:fld id="{7848D524-A354-4503-95A5-2A41E9EE9562}" type="slidenum">
              <a:rPr lang="en-AU" smtClean="0"/>
              <a:t>‹#›</a:t>
            </a:fld>
            <a:endParaRPr lang="en-AU"/>
          </a:p>
        </p:txBody>
      </p:sp>
    </p:spTree>
    <p:extLst>
      <p:ext uri="{BB962C8B-B14F-4D97-AF65-F5344CB8AC3E}">
        <p14:creationId xmlns:p14="http://schemas.microsoft.com/office/powerpoint/2010/main" val="4036628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tytuł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smtClean="0"/>
              <a:t>Kliknij, aby edytować styl</a:t>
            </a:r>
            <a:endParaRPr lang="en-AU"/>
          </a:p>
        </p:txBody>
      </p:sp>
      <p:sp>
        <p:nvSpPr>
          <p:cNvPr id="3" name="Symbol zastępczy tekst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smtClean="0"/>
              <a:t>Edytuj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AU"/>
          </a:p>
        </p:txBody>
      </p:sp>
      <p:sp>
        <p:nvSpPr>
          <p:cNvPr id="4" name="Symbol zastępczy daty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EFD194A-7B41-49AA-AE8A-0E3709776F76}" type="datetimeFigureOut">
              <a:rPr lang="en-AU" smtClean="0"/>
              <a:t>21/02/2022</a:t>
            </a:fld>
            <a:endParaRPr lang="en-AU"/>
          </a:p>
        </p:txBody>
      </p:sp>
      <p:sp>
        <p:nvSpPr>
          <p:cNvPr id="5" name="Symbol zastępczy stopki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ymbol zastępczy numeru slajd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48D524-A354-4503-95A5-2A41E9EE9562}" type="slidenum">
              <a:rPr lang="en-AU" smtClean="0"/>
              <a:t>‹#›</a:t>
            </a:fld>
            <a:endParaRPr lang="en-AU"/>
          </a:p>
        </p:txBody>
      </p:sp>
    </p:spTree>
    <p:extLst>
      <p:ext uri="{BB962C8B-B14F-4D97-AF65-F5344CB8AC3E}">
        <p14:creationId xmlns:p14="http://schemas.microsoft.com/office/powerpoint/2010/main" val="670710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1524000" y="2655519"/>
            <a:ext cx="9144000" cy="2367418"/>
          </a:xfrm>
        </p:spPr>
        <p:txBody>
          <a:bodyPr>
            <a:normAutofit/>
          </a:bodyPr>
          <a:lstStyle/>
          <a:p>
            <a:r>
              <a:rPr lang="en-AU" sz="4000" dirty="0" smtClean="0">
                <a:solidFill>
                  <a:srgbClr val="0070C0"/>
                </a:solidFill>
                <a:effectLst>
                  <a:outerShdw blurRad="38100" dist="38100" dir="2700000" algn="tl">
                    <a:srgbClr val="000000">
                      <a:alpha val="43137"/>
                    </a:srgbClr>
                  </a:outerShdw>
                </a:effectLst>
              </a:rPr>
              <a:t>Psychiatric consultations, Psychological consultations</a:t>
            </a:r>
            <a:r>
              <a:rPr lang="pl-PL" sz="4000" dirty="0" smtClean="0">
                <a:solidFill>
                  <a:srgbClr val="0070C0"/>
                </a:solidFill>
                <a:effectLst>
                  <a:outerShdw blurRad="38100" dist="38100" dir="2700000" algn="tl">
                    <a:srgbClr val="000000">
                      <a:alpha val="43137"/>
                    </a:srgbClr>
                  </a:outerShdw>
                </a:effectLst>
              </a:rPr>
              <a:t> and </a:t>
            </a:r>
            <a:r>
              <a:rPr lang="en-AU" sz="4000" dirty="0" smtClean="0">
                <a:solidFill>
                  <a:srgbClr val="0070C0"/>
                </a:solidFill>
                <a:effectLst>
                  <a:outerShdw blurRad="38100" dist="38100" dir="2700000" algn="tl">
                    <a:srgbClr val="000000">
                      <a:alpha val="43137"/>
                    </a:srgbClr>
                  </a:outerShdw>
                </a:effectLst>
              </a:rPr>
              <a:t>Academic Support </a:t>
            </a:r>
            <a:r>
              <a:rPr lang="en-AU" sz="4000" dirty="0" err="1" smtClean="0">
                <a:solidFill>
                  <a:srgbClr val="0070C0"/>
                </a:solidFill>
                <a:effectLst>
                  <a:outerShdw blurRad="38100" dist="38100" dir="2700000" algn="tl">
                    <a:srgbClr val="000000">
                      <a:alpha val="43137"/>
                    </a:srgbClr>
                  </a:outerShdw>
                </a:effectLst>
              </a:rPr>
              <a:t>Center</a:t>
            </a:r>
            <a:r>
              <a:rPr lang="en-AU" sz="4000" dirty="0" smtClean="0">
                <a:solidFill>
                  <a:srgbClr val="0070C0"/>
                </a:solidFill>
                <a:effectLst>
                  <a:outerShdw blurRad="38100" dist="38100" dir="2700000" algn="tl">
                    <a:srgbClr val="000000">
                      <a:alpha val="43137"/>
                    </a:srgbClr>
                  </a:outerShdw>
                </a:effectLst>
              </a:rPr>
              <a:t> for students on the autism spectrum</a:t>
            </a:r>
            <a:endParaRPr lang="en-AU" sz="4000" dirty="0">
              <a:solidFill>
                <a:srgbClr val="0070C0"/>
              </a:solidFill>
              <a:effectLst>
                <a:outerShdw blurRad="38100" dist="38100" dir="2700000" algn="tl">
                  <a:srgbClr val="000000">
                    <a:alpha val="43137"/>
                  </a:srgbClr>
                </a:outerShdw>
              </a:effectLst>
            </a:endParaRPr>
          </a:p>
        </p:txBody>
      </p:sp>
      <p:sp>
        <p:nvSpPr>
          <p:cNvPr id="3" name="Podtytuł 2"/>
          <p:cNvSpPr>
            <a:spLocks noGrp="1"/>
          </p:cNvSpPr>
          <p:nvPr>
            <p:ph type="subTitle" idx="1"/>
          </p:nvPr>
        </p:nvSpPr>
        <p:spPr>
          <a:xfrm>
            <a:off x="1524000" y="5812076"/>
            <a:ext cx="9144000" cy="475989"/>
          </a:xfrm>
        </p:spPr>
        <p:txBody>
          <a:bodyPr/>
          <a:lstStyle/>
          <a:p>
            <a:r>
              <a:rPr lang="pl-PL" dirty="0" smtClean="0"/>
              <a:t>Monika Skura</a:t>
            </a:r>
            <a:endParaRPr lang="en-AU" dirty="0"/>
          </a:p>
        </p:txBody>
      </p:sp>
      <p:pic>
        <p:nvPicPr>
          <p:cNvPr id="1026" name="Picture 2" descr="https://lh3.googleusercontent.com/cs-1QRTNYSX5bNe6_k0MUAluPOVIl558Dl3vv5SfTEcY06sJXOnwqb4fjEZpWiRxHLkfdeVAb1pASuOsmMDVNS8e9MHnXEPl-ixiWD9xJs1PXYz7kBnZVg_YLFWeZB4sBSXF58Y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3677" y="918630"/>
            <a:ext cx="1954059" cy="853497"/>
          </a:xfrm>
          <a:prstGeom prst="rect">
            <a:avLst/>
          </a:prstGeom>
          <a:noFill/>
          <a:extLst>
            <a:ext uri="{909E8E84-426E-40DD-AFC4-6F175D3DCCD1}">
              <a14:hiddenFill xmlns:a14="http://schemas.microsoft.com/office/drawing/2010/main">
                <a:solidFill>
                  <a:srgbClr val="FFFFFF"/>
                </a:solidFill>
              </a14:hiddenFill>
            </a:ext>
          </a:extLst>
        </p:spPr>
      </p:pic>
      <p:pic>
        <p:nvPicPr>
          <p:cNvPr id="5" name="Obraz 4"/>
          <p:cNvPicPr>
            <a:picLocks noChangeAspect="1"/>
          </p:cNvPicPr>
          <p:nvPr/>
        </p:nvPicPr>
        <p:blipFill>
          <a:blip r:embed="rId3"/>
          <a:stretch>
            <a:fillRect/>
          </a:stretch>
        </p:blipFill>
        <p:spPr>
          <a:xfrm>
            <a:off x="6223475" y="611437"/>
            <a:ext cx="3930958" cy="1467884"/>
          </a:xfrm>
          <a:prstGeom prst="rect">
            <a:avLst/>
          </a:prstGeom>
        </p:spPr>
      </p:pic>
      <p:sp>
        <p:nvSpPr>
          <p:cNvPr id="6" name="Prostokąt 5"/>
          <p:cNvSpPr/>
          <p:nvPr/>
        </p:nvSpPr>
        <p:spPr>
          <a:xfrm>
            <a:off x="6096000" y="2247182"/>
            <a:ext cx="4901852" cy="646331"/>
          </a:xfrm>
          <a:prstGeom prst="rect">
            <a:avLst/>
          </a:prstGeom>
        </p:spPr>
        <p:txBody>
          <a:bodyPr wrap="square">
            <a:spAutoFit/>
          </a:bodyPr>
          <a:lstStyle/>
          <a:p>
            <a:r>
              <a:rPr lang="en-US" b="1" dirty="0" smtClean="0">
                <a:effectLst>
                  <a:outerShdw blurRad="38100" dist="38100" dir="2700000" algn="tl">
                    <a:srgbClr val="000000">
                      <a:alpha val="43137"/>
                    </a:srgbClr>
                  </a:outerShdw>
                </a:effectLst>
              </a:rPr>
              <a:t>The Office for Persons with Disabilities at University of Warsaw </a:t>
            </a:r>
            <a:r>
              <a:rPr lang="pl-PL" b="1" dirty="0" smtClean="0">
                <a:effectLst>
                  <a:outerShdw blurRad="38100" dist="38100" dir="2700000" algn="tl">
                    <a:srgbClr val="000000">
                      <a:alpha val="43137"/>
                    </a:srgbClr>
                  </a:outerShdw>
                </a:effectLst>
              </a:rPr>
              <a:t>(BON)</a:t>
            </a:r>
            <a:endParaRPr lang="en-AU"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71192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3463" y="177236"/>
            <a:ext cx="10627290" cy="323806"/>
          </a:xfrm>
        </p:spPr>
        <p:txBody>
          <a:bodyPr>
            <a:normAutofit fontScale="90000"/>
          </a:bodyPr>
          <a:lstStyle/>
          <a:p>
            <a:r>
              <a:rPr lang="en-US" sz="3200" dirty="0">
                <a:solidFill>
                  <a:srgbClr val="0070C0"/>
                </a:solidFill>
                <a:effectLst>
                  <a:outerShdw blurRad="38100" dist="38100" dir="2700000" algn="tl">
                    <a:srgbClr val="000000">
                      <a:alpha val="43137"/>
                    </a:srgbClr>
                  </a:outerShdw>
                </a:effectLst>
              </a:rPr>
              <a:t>Center for students on the autism </a:t>
            </a:r>
            <a:r>
              <a:rPr lang="en-US" sz="3200" dirty="0" smtClean="0">
                <a:solidFill>
                  <a:srgbClr val="0070C0"/>
                </a:solidFill>
                <a:effectLst>
                  <a:outerShdw blurRad="38100" dist="38100" dir="2700000" algn="tl">
                    <a:srgbClr val="000000">
                      <a:alpha val="43137"/>
                    </a:srgbClr>
                  </a:outerShdw>
                </a:effectLst>
              </a:rPr>
              <a:t>spectrum</a:t>
            </a:r>
            <a:r>
              <a:rPr lang="pl-PL" sz="3200" dirty="0" smtClean="0">
                <a:solidFill>
                  <a:srgbClr val="0070C0"/>
                </a:solidFill>
                <a:effectLst>
                  <a:outerShdw blurRad="38100" dist="38100" dir="2700000" algn="tl">
                    <a:srgbClr val="000000">
                      <a:alpha val="43137"/>
                    </a:srgbClr>
                  </a:outerShdw>
                </a:effectLst>
              </a:rPr>
              <a:t> c. d. </a:t>
            </a:r>
            <a:endParaRPr lang="en-AU" dirty="0"/>
          </a:p>
        </p:txBody>
      </p:sp>
      <p:sp>
        <p:nvSpPr>
          <p:cNvPr id="3" name="Symbol zastępczy zawartości 2"/>
          <p:cNvSpPr>
            <a:spLocks noGrp="1"/>
          </p:cNvSpPr>
          <p:nvPr>
            <p:ph idx="1"/>
          </p:nvPr>
        </p:nvSpPr>
        <p:spPr>
          <a:xfrm>
            <a:off x="463463" y="713984"/>
            <a:ext cx="11223321" cy="6144016"/>
          </a:xfrm>
        </p:spPr>
        <p:txBody>
          <a:bodyPr>
            <a:normAutofit fontScale="55000" lnSpcReduction="20000"/>
          </a:bodyPr>
          <a:lstStyle/>
          <a:p>
            <a:pPr marL="0" indent="0">
              <a:buNone/>
            </a:pPr>
            <a:r>
              <a:rPr lang="pl-PL" sz="4400" i="1" dirty="0" smtClean="0">
                <a:effectLst>
                  <a:outerShdw blurRad="38100" dist="38100" dir="2700000" algn="tl">
                    <a:srgbClr val="000000">
                      <a:alpha val="43137"/>
                    </a:srgbClr>
                  </a:outerShdw>
                </a:effectLst>
              </a:rPr>
              <a:t>Become a tutor!</a:t>
            </a:r>
          </a:p>
          <a:p>
            <a:pPr marL="0" indent="0">
              <a:buNone/>
            </a:pPr>
            <a:endParaRPr lang="pl-PL" dirty="0">
              <a:effectLst>
                <a:outerShdw blurRad="38100" dist="38100" dir="2700000" algn="tl">
                  <a:srgbClr val="000000">
                    <a:alpha val="43137"/>
                  </a:srgbClr>
                </a:outerShdw>
              </a:effectLst>
            </a:endParaRPr>
          </a:p>
          <a:p>
            <a:pPr marL="0" indent="0">
              <a:buNone/>
            </a:pPr>
            <a:r>
              <a:rPr lang="en-US" dirty="0" smtClean="0">
                <a:effectLst>
                  <a:outerShdw blurRad="38100" dist="38100" dir="2700000" algn="tl">
                    <a:srgbClr val="000000">
                      <a:alpha val="43137"/>
                    </a:srgbClr>
                  </a:outerShdw>
                </a:effectLst>
              </a:rPr>
              <a:t>The range of support needed by students on the autism spectrum varies widely, but most often includes one or more of the following areas:</a:t>
            </a:r>
          </a:p>
          <a:p>
            <a:r>
              <a:rPr lang="en-US" dirty="0" smtClean="0"/>
              <a:t>    Support with work planning and learning - help with scheduling responsibilities, breaking down tasks into smaller pieces, or mastering techniques for finding and selecting information.</a:t>
            </a:r>
          </a:p>
          <a:p>
            <a:r>
              <a:rPr lang="en-US" dirty="0" smtClean="0"/>
              <a:t>    Support in organizational and formal matters - help in communicating with faculty and the dean's office, identifying sources of information in formal matters.</a:t>
            </a:r>
          </a:p>
          <a:p>
            <a:r>
              <a:rPr lang="en-US" dirty="0" smtClean="0"/>
              <a:t>    Support in establishing contacts with others - help in better orientation in student life, pointing to potential sources of acquaintances and discussing current social situations.</a:t>
            </a:r>
          </a:p>
          <a:p>
            <a:r>
              <a:rPr lang="en-US" dirty="0" smtClean="0"/>
              <a:t>    Orientation to University spaces and services - helping students orient themselves to the campus and University buildings, learning to use the reading room, lending library, and other student services.</a:t>
            </a:r>
          </a:p>
          <a:p>
            <a:pPr marL="0" indent="0">
              <a:buNone/>
            </a:pPr>
            <a:r>
              <a:rPr lang="en-US" dirty="0" smtClean="0">
                <a:effectLst>
                  <a:outerShdw blurRad="38100" dist="38100" dir="2700000" algn="tl">
                    <a:srgbClr val="000000">
                      <a:alpha val="43137"/>
                    </a:srgbClr>
                  </a:outerShdw>
                </a:effectLst>
              </a:rPr>
              <a:t>Primary responsibilities of the tutor include:</a:t>
            </a:r>
          </a:p>
          <a:p>
            <a:r>
              <a:rPr lang="en-US" dirty="0" smtClean="0"/>
              <a:t>    Weekly meetings with the program participant (in pandemic conditions, these meetings may be remote).</a:t>
            </a:r>
          </a:p>
          <a:p>
            <a:r>
              <a:rPr lang="en-US" dirty="0" smtClean="0"/>
              <a:t>    Ongoing contact with the participant (e.g., via IM or phone).</a:t>
            </a:r>
          </a:p>
          <a:p>
            <a:r>
              <a:rPr lang="en-US" dirty="0" smtClean="0"/>
              <a:t>    Weekly contact with a psychologist from the Academic Support Center.</a:t>
            </a:r>
          </a:p>
          <a:p>
            <a:r>
              <a:rPr lang="en-US" dirty="0" smtClean="0"/>
              <a:t>    Two group super-vision meetings per semester.</a:t>
            </a:r>
          </a:p>
          <a:p>
            <a:pPr marL="0" indent="0">
              <a:buNone/>
            </a:pPr>
            <a:r>
              <a:rPr lang="en-US" dirty="0" smtClean="0">
                <a:effectLst>
                  <a:outerShdw blurRad="38100" dist="38100" dir="2700000" algn="tl">
                    <a:srgbClr val="000000">
                      <a:alpha val="43137"/>
                    </a:srgbClr>
                  </a:outerShdw>
                </a:effectLst>
              </a:rPr>
              <a:t>As a tutor you will be employed under a contract of employment (1/10th of a full-time position) at the University of Warsaw. Thanks to participation in the program</a:t>
            </a:r>
            <a:r>
              <a:rPr lang="en-US" dirty="0" smtClean="0"/>
              <a:t>:</a:t>
            </a:r>
          </a:p>
          <a:p>
            <a:r>
              <a:rPr lang="en-US" dirty="0" smtClean="0"/>
              <a:t>    You will support another student in realizing his/her potential at the university.</a:t>
            </a:r>
          </a:p>
          <a:p>
            <a:r>
              <a:rPr lang="en-US" dirty="0" smtClean="0"/>
              <a:t>    You will establish contacts with other students - tutors and students from the spectrum.</a:t>
            </a:r>
          </a:p>
          <a:p>
            <a:r>
              <a:rPr lang="en-US" dirty="0" smtClean="0"/>
              <a:t>    Develop your social, communication and organizational skills.</a:t>
            </a:r>
          </a:p>
          <a:p>
            <a:r>
              <a:rPr lang="en-US" dirty="0" smtClean="0"/>
              <a:t>    You will gain a sound knowledge of individuals on the autism spectrum.</a:t>
            </a:r>
          </a:p>
          <a:p>
            <a:r>
              <a:rPr lang="en-US" dirty="0" smtClean="0"/>
              <a:t>    You will gain work experience valued by employers.</a:t>
            </a:r>
          </a:p>
          <a:p>
            <a:endParaRPr lang="en-AU" dirty="0"/>
          </a:p>
        </p:txBody>
      </p:sp>
    </p:spTree>
    <p:extLst>
      <p:ext uri="{BB962C8B-B14F-4D97-AF65-F5344CB8AC3E}">
        <p14:creationId xmlns:p14="http://schemas.microsoft.com/office/powerpoint/2010/main" val="656525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463463" y="102078"/>
            <a:ext cx="10627290" cy="662009"/>
          </a:xfrm>
        </p:spPr>
        <p:txBody>
          <a:bodyPr/>
          <a:lstStyle/>
          <a:p>
            <a:r>
              <a:rPr lang="en-US" sz="3200" dirty="0">
                <a:solidFill>
                  <a:srgbClr val="0070C0"/>
                </a:solidFill>
                <a:effectLst>
                  <a:outerShdw blurRad="38100" dist="38100" dir="2700000" algn="tl">
                    <a:srgbClr val="000000">
                      <a:alpha val="43137"/>
                    </a:srgbClr>
                  </a:outerShdw>
                </a:effectLst>
              </a:rPr>
              <a:t>Center for students on the autism </a:t>
            </a:r>
            <a:r>
              <a:rPr lang="en-US" sz="3200" dirty="0" smtClean="0">
                <a:solidFill>
                  <a:srgbClr val="0070C0"/>
                </a:solidFill>
                <a:effectLst>
                  <a:outerShdw blurRad="38100" dist="38100" dir="2700000" algn="tl">
                    <a:srgbClr val="000000">
                      <a:alpha val="43137"/>
                    </a:srgbClr>
                  </a:outerShdw>
                </a:effectLst>
              </a:rPr>
              <a:t>spectrum</a:t>
            </a:r>
            <a:r>
              <a:rPr lang="pl-PL" sz="3200" dirty="0" smtClean="0">
                <a:solidFill>
                  <a:srgbClr val="0070C0"/>
                </a:solidFill>
                <a:effectLst>
                  <a:outerShdw blurRad="38100" dist="38100" dir="2700000" algn="tl">
                    <a:srgbClr val="000000">
                      <a:alpha val="43137"/>
                    </a:srgbClr>
                  </a:outerShdw>
                </a:effectLst>
              </a:rPr>
              <a:t> c. d. </a:t>
            </a:r>
            <a:endParaRPr lang="en-AU" dirty="0"/>
          </a:p>
        </p:txBody>
      </p:sp>
      <p:sp>
        <p:nvSpPr>
          <p:cNvPr id="3" name="Symbol zastępczy zawartości 2"/>
          <p:cNvSpPr>
            <a:spLocks noGrp="1"/>
          </p:cNvSpPr>
          <p:nvPr>
            <p:ph idx="1"/>
          </p:nvPr>
        </p:nvSpPr>
        <p:spPr>
          <a:xfrm>
            <a:off x="463463" y="764087"/>
            <a:ext cx="11223321" cy="6093913"/>
          </a:xfrm>
        </p:spPr>
        <p:txBody>
          <a:bodyPr>
            <a:normAutofit fontScale="40000" lnSpcReduction="20000"/>
          </a:bodyPr>
          <a:lstStyle/>
          <a:p>
            <a:pPr marL="0" indent="0" algn="just">
              <a:buNone/>
            </a:pPr>
            <a:r>
              <a:rPr lang="en-US" sz="3800" i="1" dirty="0" smtClean="0">
                <a:effectLst>
                  <a:outerShdw blurRad="38100" dist="38100" dir="2700000" algn="tl">
                    <a:srgbClr val="000000">
                      <a:alpha val="43137"/>
                    </a:srgbClr>
                  </a:outerShdw>
                </a:effectLst>
              </a:rPr>
              <a:t>Get support from a tutor!</a:t>
            </a:r>
            <a:endParaRPr lang="pl-PL" sz="3800" i="1" dirty="0" smtClean="0">
              <a:effectLst>
                <a:outerShdw blurRad="38100" dist="38100" dir="2700000" algn="tl">
                  <a:srgbClr val="000000">
                    <a:alpha val="43137"/>
                  </a:srgbClr>
                </a:outerShdw>
              </a:effectLst>
            </a:endParaRPr>
          </a:p>
          <a:p>
            <a:pPr marL="0" indent="0" algn="just">
              <a:buNone/>
            </a:pPr>
            <a:endParaRPr lang="en-US" sz="3800" i="1" dirty="0" smtClean="0">
              <a:effectLst>
                <a:outerShdw blurRad="38100" dist="38100" dir="2700000" algn="tl">
                  <a:srgbClr val="000000">
                    <a:alpha val="43137"/>
                  </a:srgbClr>
                </a:outerShdw>
              </a:effectLst>
            </a:endParaRPr>
          </a:p>
          <a:p>
            <a:pPr marL="0" indent="0" algn="just">
              <a:buNone/>
            </a:pPr>
            <a:r>
              <a:rPr lang="en-US" sz="3600" dirty="0" smtClean="0"/>
              <a:t>Studying at UW and want to get support in your studies from another student? Take part in the student tutoring program!</a:t>
            </a:r>
          </a:p>
          <a:p>
            <a:pPr algn="just"/>
            <a:endParaRPr lang="en-US" sz="3600" dirty="0" smtClean="0"/>
          </a:p>
          <a:p>
            <a:pPr marL="0" indent="0" algn="just">
              <a:buNone/>
            </a:pPr>
            <a:r>
              <a:rPr lang="en-US" sz="3600" dirty="0" smtClean="0"/>
              <a:t>A student tutor can help you in one or more of the following areas:</a:t>
            </a:r>
          </a:p>
          <a:p>
            <a:pPr algn="just"/>
            <a:r>
              <a:rPr lang="en-US" sz="3600" dirty="0" smtClean="0"/>
              <a:t>    Work and study planning support - help you break up your responsibilities, break down tasks into smaller chunks, or master information-seeking and selection techniques.</a:t>
            </a:r>
          </a:p>
          <a:p>
            <a:pPr algn="just"/>
            <a:r>
              <a:rPr lang="en-US" sz="3600" dirty="0" smtClean="0"/>
              <a:t>    Support in organizational and formal matters - help communicating with faculty and the dean's office, identifying sources of information for formal matters.</a:t>
            </a:r>
          </a:p>
          <a:p>
            <a:pPr algn="just"/>
            <a:r>
              <a:rPr lang="en-US" sz="3600" dirty="0" smtClean="0"/>
              <a:t>    Support in establishing contacts with others - help in better orientation in student life, pointing to potential sources of acquaintances and discussing current social situations.</a:t>
            </a:r>
          </a:p>
          <a:p>
            <a:pPr algn="just"/>
            <a:r>
              <a:rPr lang="en-US" sz="3600" dirty="0" smtClean="0"/>
              <a:t>    Orientation to university space and services - helping students orient themselves to the campus and university buildings, learning to use the reading room, lending library, and other student services.</a:t>
            </a:r>
          </a:p>
          <a:p>
            <a:pPr algn="just"/>
            <a:endParaRPr lang="en-US" sz="3600" dirty="0" smtClean="0"/>
          </a:p>
          <a:p>
            <a:pPr marL="0" indent="0" algn="just">
              <a:buNone/>
            </a:pPr>
            <a:r>
              <a:rPr lang="en-US" sz="3600" dirty="0" smtClean="0"/>
              <a:t>Tutor support is not the only form of assistance available to students. Therefore, the first step in receiving any assistance is to come to the Academic Support Center for an individual assessment of your needs. If the psychologist in our Center determines with you that tutor support would be appropriate for you, they will invite you to participate in the program. Learn more about how to apply for support - opens new window.</a:t>
            </a:r>
          </a:p>
          <a:p>
            <a:pPr marL="0" indent="0" algn="just">
              <a:buNone/>
            </a:pPr>
            <a:endParaRPr lang="en-US" sz="3600" dirty="0" smtClean="0"/>
          </a:p>
          <a:p>
            <a:pPr marL="0" indent="0" algn="just">
              <a:buNone/>
            </a:pPr>
            <a:r>
              <a:rPr lang="en-US" sz="3600" dirty="0" smtClean="0"/>
              <a:t>As part of the student tutoring program you will:</a:t>
            </a:r>
          </a:p>
          <a:p>
            <a:pPr algn="just"/>
            <a:r>
              <a:rPr lang="en-US" sz="3600" dirty="0" smtClean="0"/>
              <a:t>Meet regularly (at least once a week) with your tutor and discuss current study issues and resolve problems.</a:t>
            </a:r>
          </a:p>
          <a:p>
            <a:pPr algn="just"/>
            <a:r>
              <a:rPr lang="en-US" sz="3600" dirty="0" smtClean="0"/>
              <a:t> Contact your tutor whenever you need help with your studies - your tutor will not do the work for you, but will help you plan it or advise you on where to look for information.</a:t>
            </a:r>
          </a:p>
          <a:p>
            <a:pPr algn="just"/>
            <a:r>
              <a:rPr lang="en-US" sz="3600" dirty="0" smtClean="0"/>
              <a:t>Work with a psychologist from the Academic Support Centre who will help you to ensure that you have a good relationship with your tutor.</a:t>
            </a:r>
          </a:p>
          <a:p>
            <a:pPr algn="just"/>
            <a:r>
              <a:rPr lang="en-US" sz="3600" dirty="0" smtClean="0"/>
              <a:t>Have access to a support group for students on the autism spectrum (attendance is not compulsory).</a:t>
            </a:r>
          </a:p>
          <a:p>
            <a:endParaRPr lang="en-AU" dirty="0"/>
          </a:p>
        </p:txBody>
      </p:sp>
    </p:spTree>
    <p:extLst>
      <p:ext uri="{BB962C8B-B14F-4D97-AF65-F5344CB8AC3E}">
        <p14:creationId xmlns:p14="http://schemas.microsoft.com/office/powerpoint/2010/main" val="3858174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26510" y="365125"/>
            <a:ext cx="10627290" cy="662009"/>
          </a:xfrm>
        </p:spPr>
        <p:txBody>
          <a:bodyPr/>
          <a:lstStyle/>
          <a:p>
            <a:r>
              <a:rPr lang="en-US" sz="3200" dirty="0">
                <a:solidFill>
                  <a:srgbClr val="0070C0"/>
                </a:solidFill>
                <a:effectLst>
                  <a:outerShdw blurRad="38100" dist="38100" dir="2700000" algn="tl">
                    <a:srgbClr val="000000">
                      <a:alpha val="43137"/>
                    </a:srgbClr>
                  </a:outerShdw>
                </a:effectLst>
              </a:rPr>
              <a:t>Center for students on the autism </a:t>
            </a:r>
            <a:r>
              <a:rPr lang="en-US" sz="3200" dirty="0" smtClean="0">
                <a:solidFill>
                  <a:srgbClr val="0070C0"/>
                </a:solidFill>
                <a:effectLst>
                  <a:outerShdw blurRad="38100" dist="38100" dir="2700000" algn="tl">
                    <a:srgbClr val="000000">
                      <a:alpha val="43137"/>
                    </a:srgbClr>
                  </a:outerShdw>
                </a:effectLst>
              </a:rPr>
              <a:t>spectrum</a:t>
            </a:r>
            <a:r>
              <a:rPr lang="pl-PL" sz="3200" dirty="0" smtClean="0">
                <a:solidFill>
                  <a:srgbClr val="0070C0"/>
                </a:solidFill>
                <a:effectLst>
                  <a:outerShdw blurRad="38100" dist="38100" dir="2700000" algn="tl">
                    <a:srgbClr val="000000">
                      <a:alpha val="43137"/>
                    </a:srgbClr>
                  </a:outerShdw>
                </a:effectLst>
              </a:rPr>
              <a:t> c. d. </a:t>
            </a:r>
            <a:endParaRPr lang="en-AU" dirty="0"/>
          </a:p>
        </p:txBody>
      </p:sp>
      <p:sp>
        <p:nvSpPr>
          <p:cNvPr id="3" name="Symbol zastępczy zawartości 2"/>
          <p:cNvSpPr>
            <a:spLocks noGrp="1"/>
          </p:cNvSpPr>
          <p:nvPr>
            <p:ph idx="1"/>
          </p:nvPr>
        </p:nvSpPr>
        <p:spPr>
          <a:xfrm>
            <a:off x="601248" y="1302706"/>
            <a:ext cx="11223321" cy="5098093"/>
          </a:xfrm>
        </p:spPr>
        <p:txBody>
          <a:bodyPr/>
          <a:lstStyle/>
          <a:p>
            <a:pPr marL="0" indent="0">
              <a:buNone/>
            </a:pPr>
            <a:r>
              <a:rPr lang="pl-PL" dirty="0" err="1" smtClean="0"/>
              <a:t>What</a:t>
            </a:r>
            <a:r>
              <a:rPr lang="pl-PL" dirty="0" smtClean="0"/>
              <a:t> </a:t>
            </a:r>
            <a:r>
              <a:rPr lang="pl-PL" smtClean="0"/>
              <a:t>it </a:t>
            </a:r>
            <a:r>
              <a:rPr lang="pl-PL" dirty="0" err="1" smtClean="0"/>
              <a:t>is</a:t>
            </a:r>
            <a:r>
              <a:rPr lang="pl-PL" dirty="0" smtClean="0"/>
              <a:t> </a:t>
            </a:r>
            <a:r>
              <a:rPr lang="en-AU" dirty="0" err="1" smtClean="0"/>
              <a:t>Autism&amp;Uni</a:t>
            </a:r>
            <a:r>
              <a:rPr lang="pl-PL" dirty="0" smtClean="0"/>
              <a:t> </a:t>
            </a:r>
            <a:r>
              <a:rPr lang="en-AU" dirty="0" smtClean="0"/>
              <a:t>website</a:t>
            </a:r>
            <a:r>
              <a:rPr lang="pl-PL" dirty="0" smtClean="0"/>
              <a:t>? </a:t>
            </a:r>
            <a:endParaRPr lang="en-AU" dirty="0"/>
          </a:p>
        </p:txBody>
      </p:sp>
      <p:pic>
        <p:nvPicPr>
          <p:cNvPr id="5" name="Obraz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1248" y="1979112"/>
            <a:ext cx="10752552" cy="4509369"/>
          </a:xfrm>
          <a:prstGeom prst="rect">
            <a:avLst/>
          </a:prstGeom>
        </p:spPr>
      </p:pic>
    </p:spTree>
    <p:extLst>
      <p:ext uri="{BB962C8B-B14F-4D97-AF65-F5344CB8AC3E}">
        <p14:creationId xmlns:p14="http://schemas.microsoft.com/office/powerpoint/2010/main" val="38709004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a:xfrm>
            <a:off x="663878" y="588723"/>
            <a:ext cx="9114773" cy="375781"/>
          </a:xfrm>
        </p:spPr>
        <p:txBody>
          <a:bodyPr>
            <a:noAutofit/>
          </a:bodyPr>
          <a:lstStyle/>
          <a:p>
            <a:pPr algn="just"/>
            <a:r>
              <a:rPr lang="en-AU" sz="3600" dirty="0" smtClean="0">
                <a:solidFill>
                  <a:srgbClr val="0070C0"/>
                </a:solidFill>
                <a:effectLst>
                  <a:outerShdw blurRad="38100" dist="38100" dir="2700000" algn="tl">
                    <a:srgbClr val="000000">
                      <a:alpha val="43137"/>
                    </a:srgbClr>
                  </a:outerShdw>
                </a:effectLst>
              </a:rPr>
              <a:t>Psychiatric consultations</a:t>
            </a:r>
            <a:endParaRPr lang="en-AU" sz="3600" dirty="0">
              <a:solidFill>
                <a:srgbClr val="0070C0"/>
              </a:solidFill>
              <a:effectLst>
                <a:outerShdw blurRad="38100" dist="38100" dir="2700000" algn="tl">
                  <a:srgbClr val="000000">
                    <a:alpha val="43137"/>
                  </a:srgbClr>
                </a:outerShdw>
              </a:effectLst>
            </a:endParaRPr>
          </a:p>
        </p:txBody>
      </p:sp>
      <p:sp>
        <p:nvSpPr>
          <p:cNvPr id="3" name="Podtytuł 2"/>
          <p:cNvSpPr>
            <a:spLocks noGrp="1"/>
          </p:cNvSpPr>
          <p:nvPr>
            <p:ph type="subTitle" idx="1"/>
          </p:nvPr>
        </p:nvSpPr>
        <p:spPr>
          <a:xfrm>
            <a:off x="501041" y="1227551"/>
            <a:ext cx="11423737" cy="5348613"/>
          </a:xfrm>
        </p:spPr>
        <p:txBody>
          <a:bodyPr>
            <a:normAutofit fontScale="92500"/>
          </a:bodyPr>
          <a:lstStyle/>
          <a:p>
            <a:pPr algn="just"/>
            <a:r>
              <a:rPr lang="en-US" dirty="0" smtClean="0"/>
              <a:t>Students of the University of Warsaw have the opportunity to consult a psychiatrist. A student can be written down to meet the doctor by our psychologist or by the consultant for students’ affairs. Visits are purely consultative and let the doctor to assess the functional consequences of a student’s health situation for changes in the course of studies.</a:t>
            </a:r>
          </a:p>
          <a:p>
            <a:pPr algn="just"/>
            <a:r>
              <a:rPr lang="en-US" dirty="0" smtClean="0"/>
              <a:t>In exceptional cases, medical consultation can be used to obtain a diagnosis or advice on a state of health.</a:t>
            </a:r>
          </a:p>
          <a:p>
            <a:pPr algn="just"/>
            <a:r>
              <a:rPr lang="en-US" dirty="0" smtClean="0"/>
              <a:t>The doctor does not treat and does not prescribe medications!</a:t>
            </a:r>
          </a:p>
          <a:p>
            <a:pPr algn="just"/>
            <a:r>
              <a:rPr lang="en-US" dirty="0" smtClean="0"/>
              <a:t>Contact</a:t>
            </a:r>
          </a:p>
          <a:p>
            <a:pPr algn="just"/>
            <a:r>
              <a:rPr lang="en-US" dirty="0" smtClean="0"/>
              <a:t>Please call us from </a:t>
            </a:r>
            <a:r>
              <a:rPr lang="pl-PL" dirty="0" smtClean="0"/>
              <a:t>…..</a:t>
            </a:r>
            <a:r>
              <a:rPr lang="en-US" dirty="0" smtClean="0"/>
              <a:t>to </a:t>
            </a:r>
            <a:r>
              <a:rPr lang="pl-PL" dirty="0" smtClean="0"/>
              <a:t>…</a:t>
            </a:r>
            <a:r>
              <a:rPr lang="en-US" dirty="0" smtClean="0"/>
              <a:t>by phone number </a:t>
            </a:r>
            <a:r>
              <a:rPr lang="pl-PL" dirty="0" smtClean="0"/>
              <a:t>…..</a:t>
            </a:r>
          </a:p>
          <a:p>
            <a:pPr algn="just"/>
            <a:r>
              <a:rPr lang="en-US" dirty="0" smtClean="0"/>
              <a:t>Consultations are led by ……and they take place at …..every Wednesday from 4 pm to 8 pm.</a:t>
            </a:r>
          </a:p>
          <a:p>
            <a:pPr algn="just"/>
            <a:r>
              <a:rPr lang="en-US" dirty="0" smtClean="0"/>
              <a:t>Each person who has booked the term of the visit but cannot come because of objective reasons is asked to cancel the consultation earlier. It can be done via phone or an email.</a:t>
            </a:r>
          </a:p>
          <a:p>
            <a:pPr algn="just"/>
            <a:r>
              <a:rPr lang="en-US" dirty="0" smtClean="0"/>
              <a:t>If the visit isn’t canceled earlier, there won’t be possibility to make another appointment with our doctor.</a:t>
            </a:r>
          </a:p>
          <a:p>
            <a:pPr algn="just"/>
            <a:endParaRPr lang="en-AU" dirty="0"/>
          </a:p>
        </p:txBody>
      </p:sp>
    </p:spTree>
    <p:extLst>
      <p:ext uri="{BB962C8B-B14F-4D97-AF65-F5344CB8AC3E}">
        <p14:creationId xmlns:p14="http://schemas.microsoft.com/office/powerpoint/2010/main" val="4149664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25677" y="277443"/>
            <a:ext cx="11028123" cy="499171"/>
          </a:xfrm>
        </p:spPr>
        <p:txBody>
          <a:bodyPr>
            <a:noAutofit/>
          </a:bodyPr>
          <a:lstStyle/>
          <a:p>
            <a:r>
              <a:rPr lang="en-AU" sz="3600" dirty="0" smtClean="0">
                <a:solidFill>
                  <a:srgbClr val="0070C0"/>
                </a:solidFill>
                <a:effectLst>
                  <a:outerShdw blurRad="38100" dist="38100" dir="2700000" algn="tl">
                    <a:srgbClr val="000000">
                      <a:alpha val="43137"/>
                    </a:srgbClr>
                  </a:outerShdw>
                </a:effectLst>
              </a:rPr>
              <a:t>Psychological consultations</a:t>
            </a:r>
            <a:endParaRPr lang="en-AU" sz="36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325677" y="1114816"/>
            <a:ext cx="11523945" cy="5373666"/>
          </a:xfrm>
        </p:spPr>
        <p:txBody>
          <a:bodyPr>
            <a:normAutofit fontScale="92500"/>
          </a:bodyPr>
          <a:lstStyle/>
          <a:p>
            <a:r>
              <a:rPr lang="en-US" dirty="0" smtClean="0">
                <a:effectLst>
                  <a:outerShdw blurRad="38100" dist="38100" dir="2700000" algn="tl">
                    <a:srgbClr val="000000">
                      <a:alpha val="43137"/>
                    </a:srgbClr>
                  </a:outerShdw>
                </a:effectLst>
              </a:rPr>
              <a:t>Who is the psychologist?</a:t>
            </a:r>
          </a:p>
          <a:p>
            <a:pPr marL="0" indent="0">
              <a:buNone/>
            </a:pPr>
            <a:r>
              <a:rPr lang="en-US" dirty="0" smtClean="0"/>
              <a:t>Let’s start with who he is not: he is not a doctor, so he can’t prescribe drugs, he can’t let any check – ups and does not use the usual medical tools for describing mental experiences. He is a specialist in the field of human behavior, intra-psychic experiences, relationships, self-regulation strategies in the context of the challenges.</a:t>
            </a:r>
          </a:p>
          <a:p>
            <a:r>
              <a:rPr lang="en-US" dirty="0" smtClean="0">
                <a:effectLst>
                  <a:outerShdw blurRad="38100" dist="38100" dir="2700000" algn="tl">
                    <a:srgbClr val="000000">
                      <a:alpha val="43137"/>
                    </a:srgbClr>
                  </a:outerShdw>
                </a:effectLst>
              </a:rPr>
              <a:t>Types of meetings – types of goals</a:t>
            </a:r>
          </a:p>
          <a:p>
            <a:pPr marL="0" indent="0">
              <a:buNone/>
            </a:pPr>
            <a:r>
              <a:rPr lang="en-US" dirty="0" smtClean="0"/>
              <a:t>You can use one of two basic types:</a:t>
            </a:r>
          </a:p>
          <a:p>
            <a:pPr marL="0" indent="0">
              <a:buNone/>
            </a:pPr>
            <a:r>
              <a:rPr lang="en-US" dirty="0" smtClean="0"/>
              <a:t>1.</a:t>
            </a:r>
            <a:r>
              <a:rPr lang="pl-PL" dirty="0" smtClean="0"/>
              <a:t> </a:t>
            </a:r>
            <a:r>
              <a:rPr lang="en-US" dirty="0" smtClean="0"/>
              <a:t>a consultation to review your application for support within the university (students who do not have documentation from contact with a non-OPD specialist or that the documentation is incomplete and who want to use the psychologist’s opinion in the OPD)</a:t>
            </a:r>
          </a:p>
          <a:p>
            <a:pPr marL="0" indent="0">
              <a:buNone/>
            </a:pPr>
            <a:r>
              <a:rPr lang="en-US" dirty="0" smtClean="0"/>
              <a:t>2.</a:t>
            </a:r>
            <a:r>
              <a:rPr lang="pl-PL" dirty="0" smtClean="0"/>
              <a:t> </a:t>
            </a:r>
            <a:r>
              <a:rPr lang="en-US" dirty="0" smtClean="0"/>
              <a:t>consultations that help you gain support and better orientation as experienced difficulties and plan how to solve them.</a:t>
            </a:r>
          </a:p>
          <a:p>
            <a:endParaRPr lang="en-AU" dirty="0"/>
          </a:p>
        </p:txBody>
      </p:sp>
    </p:spTree>
    <p:extLst>
      <p:ext uri="{BB962C8B-B14F-4D97-AF65-F5344CB8AC3E}">
        <p14:creationId xmlns:p14="http://schemas.microsoft.com/office/powerpoint/2010/main" val="18186554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300625" y="263048"/>
            <a:ext cx="11028123" cy="438410"/>
          </a:xfrm>
        </p:spPr>
        <p:txBody>
          <a:bodyPr>
            <a:noAutofit/>
          </a:bodyPr>
          <a:lstStyle/>
          <a:p>
            <a:r>
              <a:rPr lang="en-AU" sz="2800" dirty="0">
                <a:solidFill>
                  <a:srgbClr val="0070C0"/>
                </a:solidFill>
                <a:effectLst>
                  <a:outerShdw blurRad="38100" dist="38100" dir="2700000" algn="tl">
                    <a:srgbClr val="000000">
                      <a:alpha val="43137"/>
                    </a:srgbClr>
                  </a:outerShdw>
                </a:effectLst>
              </a:rPr>
              <a:t>Psychological </a:t>
            </a:r>
            <a:r>
              <a:rPr lang="en-AU" sz="2800" dirty="0" smtClean="0">
                <a:solidFill>
                  <a:srgbClr val="0070C0"/>
                </a:solidFill>
                <a:effectLst>
                  <a:outerShdw blurRad="38100" dist="38100" dir="2700000" algn="tl">
                    <a:srgbClr val="000000">
                      <a:alpha val="43137"/>
                    </a:srgbClr>
                  </a:outerShdw>
                </a:effectLst>
              </a:rPr>
              <a:t>consultations</a:t>
            </a:r>
            <a:r>
              <a:rPr lang="pl-PL" sz="2800" dirty="0" smtClean="0">
                <a:solidFill>
                  <a:srgbClr val="0070C0"/>
                </a:solidFill>
                <a:effectLst>
                  <a:outerShdw blurRad="38100" dist="38100" dir="2700000" algn="tl">
                    <a:srgbClr val="000000">
                      <a:alpha val="43137"/>
                    </a:srgbClr>
                  </a:outerShdw>
                </a:effectLst>
              </a:rPr>
              <a:t> c. d. </a:t>
            </a:r>
            <a:endParaRPr lang="en-AU" sz="2800" dirty="0"/>
          </a:p>
        </p:txBody>
      </p:sp>
      <p:sp>
        <p:nvSpPr>
          <p:cNvPr id="3" name="Symbol zastępczy zawartości 2"/>
          <p:cNvSpPr>
            <a:spLocks noGrp="1"/>
          </p:cNvSpPr>
          <p:nvPr>
            <p:ph idx="1"/>
          </p:nvPr>
        </p:nvSpPr>
        <p:spPr>
          <a:xfrm>
            <a:off x="300625" y="851769"/>
            <a:ext cx="11586576" cy="5874707"/>
          </a:xfrm>
        </p:spPr>
        <p:txBody>
          <a:bodyPr>
            <a:noAutofit/>
          </a:bodyPr>
          <a:lstStyle/>
          <a:p>
            <a:r>
              <a:rPr lang="en-US" sz="1200" dirty="0" smtClean="0">
                <a:effectLst>
                  <a:outerShdw blurRad="38100" dist="38100" dir="2700000" algn="tl">
                    <a:srgbClr val="000000">
                      <a:alpha val="43137"/>
                    </a:srgbClr>
                  </a:outerShdw>
                </a:effectLst>
              </a:rPr>
              <a:t>Psychological consultation in the OPD…</a:t>
            </a:r>
            <a:endParaRPr lang="pl-PL" sz="1200" dirty="0" smtClean="0">
              <a:effectLst>
                <a:outerShdw blurRad="38100" dist="38100" dir="2700000" algn="tl">
                  <a:srgbClr val="000000">
                    <a:alpha val="43137"/>
                  </a:srgbClr>
                </a:outerShdw>
              </a:effectLst>
            </a:endParaRPr>
          </a:p>
          <a:p>
            <a:pPr marL="0" indent="0">
              <a:buNone/>
            </a:pPr>
            <a:r>
              <a:rPr lang="pl-PL" sz="1200" dirty="0" smtClean="0"/>
              <a:t>- </a:t>
            </a:r>
            <a:r>
              <a:rPr lang="en-US" sz="1200" dirty="0" smtClean="0"/>
              <a:t>Is primarily a meeting. This is a free meeting that you can count on as a student without a referral and without waiting for a deadline (sometimes it is possible to meet the psychologist even on the day of the application).</a:t>
            </a:r>
          </a:p>
          <a:p>
            <a:pPr marL="0" indent="0">
              <a:buNone/>
            </a:pPr>
            <a:r>
              <a:rPr lang="pl-PL" sz="1200" dirty="0" smtClean="0"/>
              <a:t>- </a:t>
            </a:r>
            <a:r>
              <a:rPr lang="en-US" sz="1200" dirty="0" smtClean="0"/>
              <a:t>It is a kind of meeting based on dialogue, acceptance and exchange of meanings that </a:t>
            </a:r>
            <a:r>
              <a:rPr lang="pl-PL" sz="1200" dirty="0" smtClean="0"/>
              <a:t>.. (…)</a:t>
            </a:r>
          </a:p>
          <a:p>
            <a:pPr marL="0" indent="0">
              <a:buNone/>
            </a:pPr>
            <a:r>
              <a:rPr lang="pl-PL" sz="1200" dirty="0" smtClean="0"/>
              <a:t>- </a:t>
            </a:r>
            <a:r>
              <a:rPr lang="en-US" sz="1200" dirty="0" smtClean="0"/>
              <a:t>It is based on the confidentiality principle, which means that your health information and personal information will remain between us unless, relying on them, you will seek a specific support through the OPD</a:t>
            </a:r>
            <a:r>
              <a:rPr lang="pl-PL" sz="1200" dirty="0" smtClean="0"/>
              <a:t>. (…)</a:t>
            </a:r>
          </a:p>
          <a:p>
            <a:pPr marL="0" indent="0">
              <a:buNone/>
            </a:pPr>
            <a:r>
              <a:rPr lang="pl-PL" sz="1200" dirty="0" smtClean="0"/>
              <a:t>- </a:t>
            </a:r>
            <a:r>
              <a:rPr lang="en-US" sz="1200" dirty="0" smtClean="0"/>
              <a:t>This means that it is not a therapy and therefore it is not possible to set and verify goals within long-term therapeutic contact based on regular meetings.</a:t>
            </a:r>
          </a:p>
          <a:p>
            <a:pPr marL="0" indent="0">
              <a:buNone/>
            </a:pPr>
            <a:r>
              <a:rPr lang="pl-PL" sz="1200" dirty="0" smtClean="0"/>
              <a:t>- </a:t>
            </a:r>
            <a:r>
              <a:rPr lang="en-US" sz="1200" dirty="0" smtClean="0"/>
              <a:t>It is not aimed at establishing or verifying a </a:t>
            </a:r>
            <a:r>
              <a:rPr lang="en-US" sz="1200" dirty="0" err="1" smtClean="0"/>
              <a:t>nosologic</a:t>
            </a:r>
            <a:r>
              <a:rPr lang="en-US" sz="1200" dirty="0" smtClean="0"/>
              <a:t> diagnosis, which is a diagnosis formulated using specific meanings to medical sciences</a:t>
            </a:r>
            <a:r>
              <a:rPr lang="pl-PL" sz="1200" dirty="0" smtClean="0"/>
              <a:t> (…)</a:t>
            </a:r>
            <a:endParaRPr lang="pl-PL" sz="1200" dirty="0"/>
          </a:p>
          <a:p>
            <a:r>
              <a:rPr lang="en-US" sz="1200" dirty="0" smtClean="0">
                <a:effectLst>
                  <a:outerShdw blurRad="38100" dist="38100" dir="2700000" algn="tl">
                    <a:srgbClr val="000000">
                      <a:alpha val="43137"/>
                    </a:srgbClr>
                  </a:outerShdw>
                </a:effectLst>
              </a:rPr>
              <a:t>How many times and when… again?</a:t>
            </a:r>
            <a:endParaRPr lang="pl-PL" sz="1200" dirty="0" smtClean="0">
              <a:effectLst>
                <a:outerShdw blurRad="38100" dist="38100" dir="2700000" algn="tl">
                  <a:srgbClr val="000000">
                    <a:alpha val="43137"/>
                  </a:srgbClr>
                </a:outerShdw>
              </a:effectLst>
            </a:endParaRPr>
          </a:p>
          <a:p>
            <a:pPr marL="0" indent="0">
              <a:buNone/>
            </a:pPr>
            <a:r>
              <a:rPr lang="en-US" sz="1200" dirty="0" smtClean="0"/>
              <a:t>We assume one or two meetings at a time. However, this does not mean that there is no possibility of a contact again in the future, and in particular:</a:t>
            </a:r>
          </a:p>
          <a:p>
            <a:pPr marL="0" indent="0">
              <a:buNone/>
            </a:pPr>
            <a:r>
              <a:rPr lang="pl-PL" sz="1200" dirty="0"/>
              <a:t> </a:t>
            </a:r>
            <a:r>
              <a:rPr lang="pl-PL" sz="1200" dirty="0" smtClean="0"/>
              <a:t>- </a:t>
            </a:r>
            <a:r>
              <a:rPr lang="en-US" sz="1200" dirty="0" smtClean="0"/>
              <a:t>If this is clearly justified by a change in the student’s situation after a long break in meetings and the person concerned is not in contact with the psychotherapist,</a:t>
            </a:r>
          </a:p>
          <a:p>
            <a:pPr marL="0" indent="0">
              <a:buNone/>
            </a:pPr>
            <a:r>
              <a:rPr lang="pl-PL" sz="1200" dirty="0" smtClean="0"/>
              <a:t>- </a:t>
            </a:r>
            <a:r>
              <a:rPr lang="en-US" sz="1200" dirty="0" smtClean="0"/>
              <a:t>There is a need for an opinion on the current application for support on studies, and the information from previous consultations does not provide sufficient evidence for this.</a:t>
            </a:r>
          </a:p>
          <a:p>
            <a:r>
              <a:rPr lang="en-US" sz="1200" dirty="0" smtClean="0">
                <a:effectLst>
                  <a:outerShdw blurRad="38100" dist="38100" dir="2700000" algn="tl">
                    <a:srgbClr val="000000">
                      <a:alpha val="43137"/>
                    </a:srgbClr>
                  </a:outerShdw>
                </a:effectLst>
              </a:rPr>
              <a:t>What next? What are the possibilities?</a:t>
            </a:r>
            <a:endParaRPr lang="pl-PL" sz="1200" dirty="0" smtClean="0">
              <a:effectLst>
                <a:outerShdw blurRad="38100" dist="38100" dir="2700000" algn="tl">
                  <a:srgbClr val="000000">
                    <a:alpha val="43137"/>
                  </a:srgbClr>
                </a:outerShdw>
              </a:effectLst>
            </a:endParaRPr>
          </a:p>
          <a:p>
            <a:pPr marL="0" indent="0">
              <a:buNone/>
            </a:pPr>
            <a:r>
              <a:rPr lang="en-US" sz="1200" dirty="0" smtClean="0"/>
              <a:t>After a psychological consultation, you may be recommended:</a:t>
            </a:r>
          </a:p>
          <a:p>
            <a:pPr marL="0" indent="0">
              <a:buNone/>
            </a:pPr>
            <a:r>
              <a:rPr lang="pl-PL" sz="1200" dirty="0" smtClean="0"/>
              <a:t>- </a:t>
            </a:r>
            <a:r>
              <a:rPr lang="en-US" sz="1200" dirty="0" smtClean="0"/>
              <a:t>To contact with the psychiatrist,</a:t>
            </a:r>
          </a:p>
          <a:p>
            <a:pPr marL="0" indent="0">
              <a:buNone/>
            </a:pPr>
            <a:r>
              <a:rPr lang="pl-PL" sz="1200" dirty="0" smtClean="0"/>
              <a:t>-</a:t>
            </a:r>
            <a:r>
              <a:rPr lang="en-US" sz="1200" dirty="0" smtClean="0"/>
              <a:t>To contact an OPD consultant to help you with any paperwork involved in submitting an application to the Dean for Students’ Affairs to adjust your study mode to your current health situation and/or</a:t>
            </a:r>
          </a:p>
          <a:p>
            <a:pPr marL="0" indent="0">
              <a:buNone/>
            </a:pPr>
            <a:r>
              <a:rPr lang="pl-PL" sz="1200" dirty="0" smtClean="0"/>
              <a:t>- </a:t>
            </a:r>
            <a:r>
              <a:rPr lang="en-US" sz="1200" dirty="0" smtClean="0"/>
              <a:t>To contact with an institution offering psychotherapy.</a:t>
            </a:r>
          </a:p>
          <a:p>
            <a:pPr marL="0" indent="0">
              <a:buNone/>
            </a:pPr>
            <a:r>
              <a:rPr lang="en-AU" sz="1200" dirty="0" smtClean="0"/>
              <a:t>Contact</a:t>
            </a:r>
            <a:endParaRPr lang="pl-PL" sz="1200" dirty="0" smtClean="0"/>
          </a:p>
          <a:p>
            <a:pPr marL="0" indent="0">
              <a:buNone/>
            </a:pPr>
            <a:r>
              <a:rPr lang="en-US" sz="1200" dirty="0" smtClean="0"/>
              <a:t>Please call us from ….am to … pm by phone number </a:t>
            </a:r>
          </a:p>
          <a:p>
            <a:pPr marL="0" indent="0">
              <a:buNone/>
            </a:pPr>
            <a:r>
              <a:rPr lang="en-US" sz="1200" dirty="0" smtClean="0"/>
              <a:t>Consultations are led by </a:t>
            </a:r>
            <a:r>
              <a:rPr lang="pl-PL" sz="1200" dirty="0" smtClean="0"/>
              <a:t> …</a:t>
            </a:r>
            <a:endParaRPr lang="en-AU" sz="1200" dirty="0"/>
          </a:p>
        </p:txBody>
      </p:sp>
    </p:spTree>
    <p:extLst>
      <p:ext uri="{BB962C8B-B14F-4D97-AF65-F5344CB8AC3E}">
        <p14:creationId xmlns:p14="http://schemas.microsoft.com/office/powerpoint/2010/main" val="3689950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1290182" y="365126"/>
            <a:ext cx="10063618" cy="874952"/>
          </a:xfrm>
        </p:spPr>
        <p:txBody>
          <a:bodyPr>
            <a:normAutofit/>
          </a:bodyPr>
          <a:lstStyle/>
          <a:p>
            <a:r>
              <a:rPr lang="en-US" sz="3200" dirty="0" smtClean="0">
                <a:solidFill>
                  <a:srgbClr val="0070C0"/>
                </a:solidFill>
                <a:effectLst>
                  <a:outerShdw blurRad="38100" dist="38100" dir="2700000" algn="tl">
                    <a:srgbClr val="000000">
                      <a:alpha val="43137"/>
                    </a:srgbClr>
                  </a:outerShdw>
                </a:effectLst>
              </a:rPr>
              <a:t>Center for students on the autism spectrum</a:t>
            </a:r>
            <a:endParaRPr lang="en-AU" sz="3200" dirty="0">
              <a:solidFill>
                <a:srgbClr val="0070C0"/>
              </a:solidFill>
              <a:effectLst>
                <a:outerShdw blurRad="38100" dist="38100" dir="2700000" algn="tl">
                  <a:srgbClr val="000000">
                    <a:alpha val="43137"/>
                  </a:srgbClr>
                </a:outerShdw>
              </a:effectLst>
            </a:endParaRPr>
          </a:p>
        </p:txBody>
      </p:sp>
      <p:sp>
        <p:nvSpPr>
          <p:cNvPr id="3" name="Symbol zastępczy zawartości 2"/>
          <p:cNvSpPr>
            <a:spLocks noGrp="1"/>
          </p:cNvSpPr>
          <p:nvPr>
            <p:ph idx="1"/>
          </p:nvPr>
        </p:nvSpPr>
        <p:spPr>
          <a:xfrm>
            <a:off x="1290182" y="1528174"/>
            <a:ext cx="10208712" cy="4935255"/>
          </a:xfrm>
        </p:spPr>
        <p:txBody>
          <a:bodyPr/>
          <a:lstStyle/>
          <a:p>
            <a:pPr marL="0" indent="0">
              <a:buNone/>
            </a:pPr>
            <a:r>
              <a:rPr lang="en-US" dirty="0" smtClean="0">
                <a:effectLst>
                  <a:outerShdw blurRad="38100" dist="38100" dir="2700000" algn="tl">
                    <a:srgbClr val="000000">
                      <a:alpha val="43137"/>
                    </a:srgbClr>
                  </a:outerShdw>
                </a:effectLst>
              </a:rPr>
              <a:t>What can I find on this website?</a:t>
            </a:r>
          </a:p>
          <a:p>
            <a:endParaRPr lang="en-US" dirty="0" smtClean="0"/>
          </a:p>
          <a:p>
            <a:r>
              <a:rPr lang="en-US" dirty="0" smtClean="0"/>
              <a:t>    What support can I get?</a:t>
            </a:r>
          </a:p>
          <a:p>
            <a:r>
              <a:rPr lang="en-US" dirty="0" smtClean="0"/>
              <a:t>    How do I apply?</a:t>
            </a:r>
          </a:p>
          <a:p>
            <a:r>
              <a:rPr lang="en-US" dirty="0" smtClean="0"/>
              <a:t>    How does the first meeting look like?</a:t>
            </a:r>
          </a:p>
          <a:p>
            <a:r>
              <a:rPr lang="en-US" dirty="0" smtClean="0"/>
              <a:t>    What documents do I need to have in order to receive support?</a:t>
            </a:r>
          </a:p>
          <a:p>
            <a:r>
              <a:rPr lang="en-US" dirty="0" smtClean="0"/>
              <a:t>    Student tutoring program.</a:t>
            </a:r>
          </a:p>
          <a:p>
            <a:r>
              <a:rPr lang="en-US" dirty="0" smtClean="0"/>
              <a:t>    </a:t>
            </a:r>
            <a:r>
              <a:rPr lang="en-US" dirty="0" err="1" smtClean="0"/>
              <a:t>Autsim</a:t>
            </a:r>
            <a:r>
              <a:rPr lang="en-US" dirty="0" smtClean="0"/>
              <a:t> &amp; </a:t>
            </a:r>
            <a:r>
              <a:rPr lang="en-US" dirty="0" err="1" smtClean="0"/>
              <a:t>Uni</a:t>
            </a:r>
            <a:r>
              <a:rPr lang="en-US" dirty="0" smtClean="0"/>
              <a:t> handbook.</a:t>
            </a:r>
          </a:p>
          <a:p>
            <a:r>
              <a:rPr lang="en-US" dirty="0" smtClean="0"/>
              <a:t>    Lecture - neurodiversity at university.</a:t>
            </a:r>
          </a:p>
          <a:p>
            <a:endParaRPr lang="en-AU" dirty="0"/>
          </a:p>
        </p:txBody>
      </p:sp>
    </p:spTree>
    <p:extLst>
      <p:ext uri="{BB962C8B-B14F-4D97-AF65-F5344CB8AC3E}">
        <p14:creationId xmlns:p14="http://schemas.microsoft.com/office/powerpoint/2010/main" val="17959832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26510" y="365125"/>
            <a:ext cx="10627290" cy="662009"/>
          </a:xfrm>
        </p:spPr>
        <p:txBody>
          <a:bodyPr/>
          <a:lstStyle/>
          <a:p>
            <a:r>
              <a:rPr lang="en-US" sz="3200" dirty="0">
                <a:solidFill>
                  <a:srgbClr val="0070C0"/>
                </a:solidFill>
                <a:effectLst>
                  <a:outerShdw blurRad="38100" dist="38100" dir="2700000" algn="tl">
                    <a:srgbClr val="000000">
                      <a:alpha val="43137"/>
                    </a:srgbClr>
                  </a:outerShdw>
                </a:effectLst>
              </a:rPr>
              <a:t>Center for students on the autism </a:t>
            </a:r>
            <a:r>
              <a:rPr lang="en-US" sz="3200" dirty="0" smtClean="0">
                <a:solidFill>
                  <a:srgbClr val="0070C0"/>
                </a:solidFill>
                <a:effectLst>
                  <a:outerShdw blurRad="38100" dist="38100" dir="2700000" algn="tl">
                    <a:srgbClr val="000000">
                      <a:alpha val="43137"/>
                    </a:srgbClr>
                  </a:outerShdw>
                </a:effectLst>
              </a:rPr>
              <a:t>spectrum</a:t>
            </a:r>
            <a:r>
              <a:rPr lang="pl-PL" sz="3200" dirty="0" smtClean="0">
                <a:solidFill>
                  <a:srgbClr val="0070C0"/>
                </a:solidFill>
                <a:effectLst>
                  <a:outerShdw blurRad="38100" dist="38100" dir="2700000" algn="tl">
                    <a:srgbClr val="000000">
                      <a:alpha val="43137"/>
                    </a:srgbClr>
                  </a:outerShdw>
                </a:effectLst>
              </a:rPr>
              <a:t> c. d. </a:t>
            </a:r>
            <a:endParaRPr lang="en-AU" dirty="0"/>
          </a:p>
        </p:txBody>
      </p:sp>
      <p:sp>
        <p:nvSpPr>
          <p:cNvPr id="3" name="Symbol zastępczy zawartości 2"/>
          <p:cNvSpPr>
            <a:spLocks noGrp="1"/>
          </p:cNvSpPr>
          <p:nvPr>
            <p:ph idx="1"/>
          </p:nvPr>
        </p:nvSpPr>
        <p:spPr>
          <a:xfrm>
            <a:off x="463463" y="1390388"/>
            <a:ext cx="11223321" cy="5098093"/>
          </a:xfrm>
        </p:spPr>
        <p:txBody>
          <a:bodyPr>
            <a:normAutofit fontScale="70000" lnSpcReduction="20000"/>
          </a:bodyPr>
          <a:lstStyle/>
          <a:p>
            <a:pPr marL="0" indent="0">
              <a:buNone/>
            </a:pPr>
            <a:r>
              <a:rPr lang="en-US" dirty="0" smtClean="0">
                <a:effectLst>
                  <a:outerShdw blurRad="38100" dist="38100" dir="2700000" algn="tl">
                    <a:srgbClr val="000000">
                      <a:alpha val="43137"/>
                    </a:srgbClr>
                  </a:outerShdw>
                </a:effectLst>
              </a:rPr>
              <a:t>What support can I get?</a:t>
            </a:r>
            <a:endParaRPr lang="pl-PL" dirty="0" smtClean="0">
              <a:effectLst>
                <a:outerShdw blurRad="38100" dist="38100" dir="2700000" algn="tl">
                  <a:srgbClr val="000000">
                    <a:alpha val="43137"/>
                  </a:srgbClr>
                </a:outerShdw>
              </a:effectLst>
            </a:endParaRPr>
          </a:p>
          <a:p>
            <a:pPr marL="0" indent="0">
              <a:buNone/>
            </a:pPr>
            <a:endParaRPr lang="en-US" dirty="0" smtClean="0"/>
          </a:p>
          <a:p>
            <a:pPr marL="0" indent="0">
              <a:buNone/>
            </a:pPr>
            <a:r>
              <a:rPr lang="en-US" dirty="0" smtClean="0"/>
              <a:t>We welcome students who would like to:</a:t>
            </a:r>
          </a:p>
          <a:p>
            <a:r>
              <a:rPr lang="en-US" dirty="0" smtClean="0"/>
              <a:t>    adapt the format of classes or credits/exams to suit their needs,</a:t>
            </a:r>
          </a:p>
          <a:p>
            <a:r>
              <a:rPr lang="en-US" dirty="0" smtClean="0"/>
              <a:t>    get help in communicating with lecturers or the Dean's Office staff,</a:t>
            </a:r>
          </a:p>
          <a:p>
            <a:r>
              <a:rPr lang="en-US" dirty="0" smtClean="0"/>
              <a:t>    </a:t>
            </a:r>
            <a:r>
              <a:rPr lang="pl-PL" dirty="0" smtClean="0"/>
              <a:t>g</a:t>
            </a:r>
            <a:r>
              <a:rPr lang="en-US" dirty="0" smtClean="0"/>
              <a:t>et help in planning and organizing their studies,</a:t>
            </a:r>
          </a:p>
          <a:p>
            <a:r>
              <a:rPr lang="en-US" dirty="0" smtClean="0"/>
              <a:t>    meet other students and develop social skills,</a:t>
            </a:r>
          </a:p>
          <a:p>
            <a:r>
              <a:rPr lang="en-US" dirty="0" smtClean="0"/>
              <a:t>    better prepare for studying at the UW (new students).</a:t>
            </a:r>
          </a:p>
          <a:p>
            <a:endParaRPr lang="en-US" dirty="0" smtClean="0"/>
          </a:p>
          <a:p>
            <a:pPr marL="0" indent="0">
              <a:buNone/>
            </a:pPr>
            <a:r>
              <a:rPr lang="en-US" dirty="0" smtClean="0">
                <a:effectLst>
                  <a:outerShdw blurRad="38100" dist="38100" dir="2700000" algn="tl">
                    <a:srgbClr val="000000">
                      <a:alpha val="43137"/>
                    </a:srgbClr>
                  </a:outerShdw>
                </a:effectLst>
              </a:rPr>
              <a:t>The Center provides support tailored to the needs of each student in the form of:</a:t>
            </a:r>
          </a:p>
          <a:p>
            <a:endParaRPr lang="en-US" dirty="0" smtClean="0"/>
          </a:p>
          <a:p>
            <a:r>
              <a:rPr lang="en-US" dirty="0" smtClean="0"/>
              <a:t>    psychological consultations,</a:t>
            </a:r>
          </a:p>
          <a:p>
            <a:r>
              <a:rPr lang="en-US" dirty="0" smtClean="0"/>
              <a:t>    student tutor support - find out more at: bon.uw.edu.pl/tutoring,</a:t>
            </a:r>
          </a:p>
          <a:p>
            <a:r>
              <a:rPr lang="en-US" dirty="0" smtClean="0"/>
              <a:t>    individual organization of studies (adjustment of the form of classes and credits),</a:t>
            </a:r>
          </a:p>
          <a:p>
            <a:r>
              <a:rPr lang="en-US" dirty="0" smtClean="0"/>
              <a:t>    identification and description of the student's functioning in the academic context.</a:t>
            </a:r>
          </a:p>
          <a:p>
            <a:endParaRPr lang="en-US" dirty="0" smtClean="0"/>
          </a:p>
        </p:txBody>
      </p:sp>
    </p:spTree>
    <p:extLst>
      <p:ext uri="{BB962C8B-B14F-4D97-AF65-F5344CB8AC3E}">
        <p14:creationId xmlns:p14="http://schemas.microsoft.com/office/powerpoint/2010/main" val="1508237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26510" y="365125"/>
            <a:ext cx="10627290" cy="662009"/>
          </a:xfrm>
        </p:spPr>
        <p:txBody>
          <a:bodyPr/>
          <a:lstStyle/>
          <a:p>
            <a:r>
              <a:rPr lang="en-US" sz="3200" dirty="0">
                <a:solidFill>
                  <a:srgbClr val="0070C0"/>
                </a:solidFill>
                <a:effectLst>
                  <a:outerShdw blurRad="38100" dist="38100" dir="2700000" algn="tl">
                    <a:srgbClr val="000000">
                      <a:alpha val="43137"/>
                    </a:srgbClr>
                  </a:outerShdw>
                </a:effectLst>
              </a:rPr>
              <a:t>Center for students on the autism </a:t>
            </a:r>
            <a:r>
              <a:rPr lang="en-US" sz="3200" dirty="0" smtClean="0">
                <a:solidFill>
                  <a:srgbClr val="0070C0"/>
                </a:solidFill>
                <a:effectLst>
                  <a:outerShdw blurRad="38100" dist="38100" dir="2700000" algn="tl">
                    <a:srgbClr val="000000">
                      <a:alpha val="43137"/>
                    </a:srgbClr>
                  </a:outerShdw>
                </a:effectLst>
              </a:rPr>
              <a:t>spectrum</a:t>
            </a:r>
            <a:r>
              <a:rPr lang="pl-PL" sz="3200" dirty="0" smtClean="0">
                <a:solidFill>
                  <a:srgbClr val="0070C0"/>
                </a:solidFill>
                <a:effectLst>
                  <a:outerShdw blurRad="38100" dist="38100" dir="2700000" algn="tl">
                    <a:srgbClr val="000000">
                      <a:alpha val="43137"/>
                    </a:srgbClr>
                  </a:outerShdw>
                </a:effectLst>
              </a:rPr>
              <a:t> c. d. </a:t>
            </a:r>
            <a:endParaRPr lang="en-AU" dirty="0"/>
          </a:p>
        </p:txBody>
      </p:sp>
      <p:sp>
        <p:nvSpPr>
          <p:cNvPr id="3" name="Symbol zastępczy zawartości 2"/>
          <p:cNvSpPr>
            <a:spLocks noGrp="1"/>
          </p:cNvSpPr>
          <p:nvPr>
            <p:ph idx="1"/>
          </p:nvPr>
        </p:nvSpPr>
        <p:spPr>
          <a:xfrm>
            <a:off x="463463" y="1390388"/>
            <a:ext cx="11223321" cy="5098093"/>
          </a:xfrm>
        </p:spPr>
        <p:txBody>
          <a:bodyPr>
            <a:normAutofit fontScale="55000" lnSpcReduction="20000"/>
          </a:bodyPr>
          <a:lstStyle/>
          <a:p>
            <a:pPr marL="0" indent="0">
              <a:buNone/>
            </a:pPr>
            <a:r>
              <a:rPr lang="en-US" dirty="0" smtClean="0">
                <a:effectLst>
                  <a:outerShdw blurRad="38100" dist="38100" dir="2700000" algn="tl">
                    <a:srgbClr val="000000">
                      <a:alpha val="43137"/>
                    </a:srgbClr>
                  </a:outerShdw>
                </a:effectLst>
              </a:rPr>
              <a:t>How to apply?</a:t>
            </a:r>
          </a:p>
          <a:p>
            <a:endParaRPr lang="en-US" dirty="0" smtClean="0"/>
          </a:p>
          <a:p>
            <a:pPr marL="0" indent="0" algn="just">
              <a:buNone/>
            </a:pPr>
            <a:r>
              <a:rPr lang="en-US" dirty="0" smtClean="0"/>
              <a:t>To take advantage of the Center's support, simply write to bon@uw.edu.pl:</a:t>
            </a:r>
          </a:p>
          <a:p>
            <a:pPr algn="just"/>
            <a:r>
              <a:rPr lang="en-US" dirty="0" smtClean="0"/>
              <a:t>    in the subject line please write: BON Academic Support Centre,</a:t>
            </a:r>
          </a:p>
          <a:p>
            <a:pPr algn="just"/>
            <a:r>
              <a:rPr lang="en-US" dirty="0" smtClean="0"/>
              <a:t>    in the body of your message, ask to set a date for the first consultation with our staff member,</a:t>
            </a:r>
          </a:p>
          <a:p>
            <a:pPr algn="just"/>
            <a:r>
              <a:rPr lang="en-US" dirty="0" smtClean="0"/>
              <a:t>    The message should be sent from your university e-mail address (with the ending uw.edu.pl).</a:t>
            </a:r>
          </a:p>
          <a:p>
            <a:pPr algn="just"/>
            <a:endParaRPr lang="en-US" dirty="0" smtClean="0"/>
          </a:p>
          <a:p>
            <a:pPr marL="0" indent="0" algn="just">
              <a:buNone/>
            </a:pPr>
            <a:r>
              <a:rPr lang="en-US" dirty="0" smtClean="0"/>
              <a:t>You can also sign up for the first consultation by calling …….</a:t>
            </a:r>
          </a:p>
          <a:p>
            <a:pPr marL="0" indent="0" algn="just">
              <a:buNone/>
            </a:pPr>
            <a:r>
              <a:rPr lang="en-US" dirty="0" smtClean="0"/>
              <a:t>More information about our opening hours can be found in the contact section.</a:t>
            </a:r>
          </a:p>
          <a:p>
            <a:pPr marL="0" indent="0" algn="just">
              <a:buNone/>
            </a:pPr>
            <a:endParaRPr lang="pl-PL" dirty="0" smtClean="0"/>
          </a:p>
          <a:p>
            <a:pPr marL="0" indent="0" algn="just">
              <a:buNone/>
            </a:pPr>
            <a:r>
              <a:rPr lang="en-US" b="1" dirty="0" smtClean="0"/>
              <a:t>How does the first meeting look like?</a:t>
            </a:r>
          </a:p>
          <a:p>
            <a:pPr marL="0" indent="0" algn="just">
              <a:buNone/>
            </a:pPr>
            <a:r>
              <a:rPr lang="en-US" dirty="0" smtClean="0"/>
              <a:t>Currently, the first meeting with our consultant, except in exceptional cases, takes place online. Our consultant will send you a link to the meeting. The first meeting usually takes about 30 minutes. The consultant will ask you in which areas you need support. If you don't know where you can get support, the consultant will help you identify your strengths and weaknesses. Then you will decide whether you want to use the services of the Center at this time.</a:t>
            </a:r>
          </a:p>
          <a:p>
            <a:pPr marL="0" indent="0" algn="just">
              <a:buNone/>
            </a:pPr>
            <a:endParaRPr lang="en-US" dirty="0" smtClean="0"/>
          </a:p>
          <a:p>
            <a:pPr marL="0" indent="0" algn="just">
              <a:buNone/>
            </a:pPr>
            <a:r>
              <a:rPr lang="en-US" dirty="0" smtClean="0"/>
              <a:t>Part of your first appointment is also filling out a registration form for students on the autism spectrum. </a:t>
            </a:r>
            <a:endParaRPr lang="pl-PL" dirty="0" smtClean="0"/>
          </a:p>
          <a:p>
            <a:pPr marL="0" indent="0" algn="just">
              <a:buNone/>
            </a:pPr>
            <a:r>
              <a:rPr lang="en-US" dirty="0" smtClean="0"/>
              <a:t>You can also fill it out ahead of time and bring it to your appointment (or if you have an online appointment, email it to …….).</a:t>
            </a:r>
          </a:p>
          <a:p>
            <a:pPr marL="0" indent="0" algn="just">
              <a:buNone/>
            </a:pPr>
            <a:r>
              <a:rPr lang="en-US" i="1" dirty="0" smtClean="0"/>
              <a:t>Downloadable files</a:t>
            </a:r>
          </a:p>
          <a:p>
            <a:endParaRPr lang="en-AU" dirty="0"/>
          </a:p>
        </p:txBody>
      </p:sp>
    </p:spTree>
    <p:extLst>
      <p:ext uri="{BB962C8B-B14F-4D97-AF65-F5344CB8AC3E}">
        <p14:creationId xmlns:p14="http://schemas.microsoft.com/office/powerpoint/2010/main" val="3730702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26510" y="365125"/>
            <a:ext cx="10627290" cy="662009"/>
          </a:xfrm>
        </p:spPr>
        <p:txBody>
          <a:bodyPr/>
          <a:lstStyle/>
          <a:p>
            <a:r>
              <a:rPr lang="en-US" sz="3200" dirty="0">
                <a:solidFill>
                  <a:srgbClr val="0070C0"/>
                </a:solidFill>
                <a:effectLst>
                  <a:outerShdw blurRad="38100" dist="38100" dir="2700000" algn="tl">
                    <a:srgbClr val="000000">
                      <a:alpha val="43137"/>
                    </a:srgbClr>
                  </a:outerShdw>
                </a:effectLst>
              </a:rPr>
              <a:t>Center for students on the autism </a:t>
            </a:r>
            <a:r>
              <a:rPr lang="en-US" sz="3200" dirty="0" smtClean="0">
                <a:solidFill>
                  <a:srgbClr val="0070C0"/>
                </a:solidFill>
                <a:effectLst>
                  <a:outerShdw blurRad="38100" dist="38100" dir="2700000" algn="tl">
                    <a:srgbClr val="000000">
                      <a:alpha val="43137"/>
                    </a:srgbClr>
                  </a:outerShdw>
                </a:effectLst>
              </a:rPr>
              <a:t>spectrum</a:t>
            </a:r>
            <a:r>
              <a:rPr lang="pl-PL" sz="3200" dirty="0" smtClean="0">
                <a:solidFill>
                  <a:srgbClr val="0070C0"/>
                </a:solidFill>
                <a:effectLst>
                  <a:outerShdw blurRad="38100" dist="38100" dir="2700000" algn="tl">
                    <a:srgbClr val="000000">
                      <a:alpha val="43137"/>
                    </a:srgbClr>
                  </a:outerShdw>
                </a:effectLst>
              </a:rPr>
              <a:t> c. d. </a:t>
            </a:r>
            <a:endParaRPr lang="en-AU" dirty="0"/>
          </a:p>
        </p:txBody>
      </p:sp>
      <p:sp>
        <p:nvSpPr>
          <p:cNvPr id="3" name="Symbol zastępczy zawartości 2"/>
          <p:cNvSpPr>
            <a:spLocks noGrp="1"/>
          </p:cNvSpPr>
          <p:nvPr>
            <p:ph idx="1"/>
          </p:nvPr>
        </p:nvSpPr>
        <p:spPr>
          <a:xfrm>
            <a:off x="463463" y="1390388"/>
            <a:ext cx="11223321" cy="5098093"/>
          </a:xfrm>
        </p:spPr>
        <p:txBody>
          <a:bodyPr>
            <a:normAutofit fontScale="70000" lnSpcReduction="20000"/>
          </a:bodyPr>
          <a:lstStyle/>
          <a:p>
            <a:pPr marL="0" indent="0" algn="just">
              <a:buNone/>
            </a:pPr>
            <a:r>
              <a:rPr lang="en-US" dirty="0" smtClean="0">
                <a:effectLst>
                  <a:outerShdw blurRad="38100" dist="38100" dir="2700000" algn="tl">
                    <a:srgbClr val="000000">
                      <a:alpha val="43137"/>
                    </a:srgbClr>
                  </a:outerShdw>
                </a:effectLst>
              </a:rPr>
              <a:t>What documents do I need to have in order to receive support?</a:t>
            </a:r>
          </a:p>
          <a:p>
            <a:pPr algn="just"/>
            <a:endParaRPr lang="en-US" dirty="0" smtClean="0"/>
          </a:p>
          <a:p>
            <a:pPr marL="0" indent="0" algn="just">
              <a:buNone/>
            </a:pPr>
            <a:r>
              <a:rPr lang="en-US" dirty="0" smtClean="0"/>
              <a:t>You do not need a formal diagnosis or disability certificate to receive support. However, certain forms of support are only available to students with valid identification. Please bring documents about your functioning that you have, including but not limited to:</a:t>
            </a:r>
          </a:p>
          <a:p>
            <a:pPr algn="just"/>
            <a:endParaRPr lang="en-US" dirty="0" smtClean="0"/>
          </a:p>
          <a:p>
            <a:pPr algn="just"/>
            <a:r>
              <a:rPr lang="en-US" dirty="0" smtClean="0"/>
              <a:t>    a diagnosis of Asperger's syndrome or autism by a psychiatrist or psychologist,</a:t>
            </a:r>
          </a:p>
          <a:p>
            <a:pPr algn="just"/>
            <a:r>
              <a:rPr lang="en-US" dirty="0" smtClean="0"/>
              <a:t>    certificate of disability</a:t>
            </a:r>
          </a:p>
          <a:p>
            <a:pPr algn="just"/>
            <a:r>
              <a:rPr lang="en-US" dirty="0" smtClean="0"/>
              <a:t>    opinion on your functioning in the last school you attended</a:t>
            </a:r>
          </a:p>
          <a:p>
            <a:pPr algn="just"/>
            <a:r>
              <a:rPr lang="en-US" dirty="0" smtClean="0"/>
              <a:t>    information from your doctor about any co-morbidities you have (e.g. diabetes, epilepsy, depression).</a:t>
            </a:r>
          </a:p>
          <a:p>
            <a:pPr algn="just"/>
            <a:endParaRPr lang="en-US" dirty="0" smtClean="0"/>
          </a:p>
          <a:p>
            <a:pPr marL="0" indent="0" algn="just">
              <a:buNone/>
            </a:pPr>
            <a:r>
              <a:rPr lang="en-US" dirty="0" smtClean="0">
                <a:effectLst>
                  <a:outerShdw blurRad="38100" dist="38100" dir="2700000" algn="tl">
                    <a:srgbClr val="000000">
                      <a:alpha val="43137"/>
                    </a:srgbClr>
                  </a:outerShdw>
                </a:effectLst>
              </a:rPr>
              <a:t>Student Tutoring Program</a:t>
            </a:r>
          </a:p>
          <a:p>
            <a:pPr algn="just"/>
            <a:endParaRPr lang="en-US" dirty="0" smtClean="0"/>
          </a:p>
          <a:p>
            <a:pPr marL="0" indent="0" algn="just">
              <a:buNone/>
            </a:pPr>
            <a:r>
              <a:rPr lang="en-US" dirty="0" smtClean="0"/>
              <a:t>The student tutoring program is designed for students on the autism spectrum who need support in functioning on campus. As part of the program, you will meet regularly with another student (the tutor) and discuss current study issues and problem solving.</a:t>
            </a:r>
          </a:p>
          <a:p>
            <a:endParaRPr lang="en-US" dirty="0" smtClean="0"/>
          </a:p>
          <a:p>
            <a:endParaRPr lang="en-AU" dirty="0"/>
          </a:p>
        </p:txBody>
      </p:sp>
    </p:spTree>
    <p:extLst>
      <p:ext uri="{BB962C8B-B14F-4D97-AF65-F5344CB8AC3E}">
        <p14:creationId xmlns:p14="http://schemas.microsoft.com/office/powerpoint/2010/main" val="1603864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a:xfrm>
            <a:off x="726510" y="365125"/>
            <a:ext cx="10627290" cy="662009"/>
          </a:xfrm>
        </p:spPr>
        <p:txBody>
          <a:bodyPr/>
          <a:lstStyle/>
          <a:p>
            <a:r>
              <a:rPr lang="en-US" sz="3200" dirty="0">
                <a:solidFill>
                  <a:srgbClr val="0070C0"/>
                </a:solidFill>
                <a:effectLst>
                  <a:outerShdw blurRad="38100" dist="38100" dir="2700000" algn="tl">
                    <a:srgbClr val="000000">
                      <a:alpha val="43137"/>
                    </a:srgbClr>
                  </a:outerShdw>
                </a:effectLst>
              </a:rPr>
              <a:t>Center for students on the autism </a:t>
            </a:r>
            <a:r>
              <a:rPr lang="en-US" sz="3200" dirty="0" smtClean="0">
                <a:solidFill>
                  <a:srgbClr val="0070C0"/>
                </a:solidFill>
                <a:effectLst>
                  <a:outerShdw blurRad="38100" dist="38100" dir="2700000" algn="tl">
                    <a:srgbClr val="000000">
                      <a:alpha val="43137"/>
                    </a:srgbClr>
                  </a:outerShdw>
                </a:effectLst>
              </a:rPr>
              <a:t>spectrum</a:t>
            </a:r>
            <a:r>
              <a:rPr lang="pl-PL" sz="3200" dirty="0" smtClean="0">
                <a:solidFill>
                  <a:srgbClr val="0070C0"/>
                </a:solidFill>
                <a:effectLst>
                  <a:outerShdw blurRad="38100" dist="38100" dir="2700000" algn="tl">
                    <a:srgbClr val="000000">
                      <a:alpha val="43137"/>
                    </a:srgbClr>
                  </a:outerShdw>
                </a:effectLst>
              </a:rPr>
              <a:t> c. d. </a:t>
            </a:r>
            <a:endParaRPr lang="en-AU" dirty="0"/>
          </a:p>
        </p:txBody>
      </p:sp>
      <p:sp>
        <p:nvSpPr>
          <p:cNvPr id="3" name="Symbol zastępczy zawartości 2"/>
          <p:cNvSpPr>
            <a:spLocks noGrp="1"/>
          </p:cNvSpPr>
          <p:nvPr>
            <p:ph idx="1"/>
          </p:nvPr>
        </p:nvSpPr>
        <p:spPr>
          <a:xfrm>
            <a:off x="826718" y="1390388"/>
            <a:ext cx="10860066" cy="5098093"/>
          </a:xfrm>
        </p:spPr>
        <p:txBody>
          <a:bodyPr>
            <a:normAutofit lnSpcReduction="10000"/>
          </a:bodyPr>
          <a:lstStyle/>
          <a:p>
            <a:pPr marL="0" indent="0" algn="just">
              <a:buNone/>
            </a:pPr>
            <a:r>
              <a:rPr lang="en-US" dirty="0" smtClean="0"/>
              <a:t>Tutor support for students on the autism spectrum</a:t>
            </a:r>
          </a:p>
          <a:p>
            <a:pPr marL="0" indent="0" algn="just">
              <a:buNone/>
            </a:pPr>
            <a:r>
              <a:rPr lang="pl-PL" dirty="0" smtClean="0"/>
              <a:t>T</a:t>
            </a:r>
            <a:r>
              <a:rPr lang="en-US" dirty="0" smtClean="0"/>
              <a:t>he student tutoring program is designed for students on the autism spectrum who need support in functioning at the university.</a:t>
            </a:r>
          </a:p>
          <a:p>
            <a:pPr algn="just"/>
            <a:endParaRPr lang="en-US" dirty="0" smtClean="0"/>
          </a:p>
          <a:p>
            <a:pPr marL="0" indent="0" algn="just">
              <a:buNone/>
            </a:pPr>
            <a:r>
              <a:rPr lang="en-US" dirty="0" smtClean="0"/>
              <a:t>A tutor is a student who has received training at the Academic Support Center and is prepared to regularly support a student on the autism spectrum</a:t>
            </a:r>
          </a:p>
          <a:p>
            <a:pPr algn="just"/>
            <a:r>
              <a:rPr lang="en-US" dirty="0" smtClean="0"/>
              <a:t>Become a tutor!</a:t>
            </a:r>
            <a:endParaRPr lang="pl-PL" dirty="0" smtClean="0"/>
          </a:p>
          <a:p>
            <a:pPr marL="0" indent="0" algn="just">
              <a:buNone/>
            </a:pPr>
            <a:endParaRPr lang="pl-PL" dirty="0" smtClean="0"/>
          </a:p>
          <a:p>
            <a:pPr marL="0" indent="0" algn="just">
              <a:buNone/>
            </a:pPr>
            <a:r>
              <a:rPr lang="en-US" dirty="0" smtClean="0"/>
              <a:t>A student on the autism spectrum who needs support studying or connecting with other students can become a participant in the program.</a:t>
            </a:r>
          </a:p>
          <a:p>
            <a:pPr algn="just"/>
            <a:r>
              <a:rPr lang="en-US" dirty="0" smtClean="0"/>
              <a:t>Get support from a tutor!</a:t>
            </a:r>
          </a:p>
          <a:p>
            <a:endParaRPr lang="en-US" dirty="0" smtClean="0"/>
          </a:p>
          <a:p>
            <a:endParaRPr lang="en-AU" dirty="0"/>
          </a:p>
        </p:txBody>
      </p:sp>
    </p:spTree>
    <p:extLst>
      <p:ext uri="{BB962C8B-B14F-4D97-AF65-F5344CB8AC3E}">
        <p14:creationId xmlns:p14="http://schemas.microsoft.com/office/powerpoint/2010/main" val="1976853770"/>
      </p:ext>
    </p:extLst>
  </p:cSld>
  <p:clrMapOvr>
    <a:masterClrMapping/>
  </p:clrMapOvr>
</p:sld>
</file>

<file path=ppt/theme/theme1.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363</TotalTime>
  <Words>2146</Words>
  <Application>Microsoft Office PowerPoint</Application>
  <PresentationFormat>Widescreen</PresentationFormat>
  <Paragraphs>142</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Motyw pakietu Office</vt:lpstr>
      <vt:lpstr>Psychiatric consultations, Psychological consultations and Academic Support Center for students on the autism spectrum</vt:lpstr>
      <vt:lpstr>Psychiatric consultations</vt:lpstr>
      <vt:lpstr>Psychological consultations</vt:lpstr>
      <vt:lpstr>Psychological consultations c. d. </vt:lpstr>
      <vt:lpstr>Center for students on the autism spectrum</vt:lpstr>
      <vt:lpstr>Center for students on the autism spectrum c. d. </vt:lpstr>
      <vt:lpstr>Center for students on the autism spectrum c. d. </vt:lpstr>
      <vt:lpstr>Center for students on the autism spectrum c. d. </vt:lpstr>
      <vt:lpstr>Center for students on the autism spectrum c. d. </vt:lpstr>
      <vt:lpstr>Center for students on the autism spectrum c. d. </vt:lpstr>
      <vt:lpstr>Center for students on the autism spectrum c. d. </vt:lpstr>
      <vt:lpstr>Center for students on the autism spectrum c. d. </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Prezentacja programu PowerPoint</dc:title>
  <dc:creator>Monika</dc:creator>
  <cp:lastModifiedBy>Tamar Makharadze</cp:lastModifiedBy>
  <cp:revision>22</cp:revision>
  <dcterms:created xsi:type="dcterms:W3CDTF">2022-01-31T13:50:59Z</dcterms:created>
  <dcterms:modified xsi:type="dcterms:W3CDTF">2022-02-21T13:20:01Z</dcterms:modified>
</cp:coreProperties>
</file>