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6" r:id="rId10"/>
    <p:sldId id="267" r:id="rId11"/>
    <p:sldId id="263" r:id="rId12"/>
    <p:sldId id="264" r:id="rId13"/>
    <p:sldId id="268" r:id="rId14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944" autoAdjust="0"/>
    <p:restoredTop sz="94660"/>
  </p:normalViewPr>
  <p:slideViewPr>
    <p:cSldViewPr snapToGrid="0">
      <p:cViewPr varScale="1">
        <p:scale>
          <a:sx n="73" d="100"/>
          <a:sy n="73" d="100"/>
        </p:scale>
        <p:origin x="33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A6C1104-A02E-4ADF-A1C6-6812A02A3C95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pl-PL"/>
        </a:p>
      </dgm:t>
    </dgm:pt>
    <dgm:pt modelId="{F3B3C82A-54F8-4F41-950B-319F563DFE8F}">
      <dgm:prSet/>
      <dgm:spPr/>
      <dgm:t>
        <a:bodyPr/>
        <a:lstStyle/>
        <a:p>
          <a:pPr>
            <a:buFont typeface="+mj-lt"/>
            <a:buAutoNum type="arabicPeriod"/>
          </a:pPr>
          <a:r>
            <a:rPr lang="pl-PL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The aim of the support is to equalise the educational opportunities of persons with disabilities and other persons in a special health situation in full access to education and scientific activity at the University.</a:t>
          </a:r>
        </a:p>
      </dgm:t>
    </dgm:pt>
    <dgm:pt modelId="{C8B9DB34-B984-4BA8-8803-18A2D11EC2BE}" type="parTrans" cxnId="{240A7F47-1041-4C70-B5D2-B18C1DAB542E}">
      <dgm:prSet/>
      <dgm:spPr/>
      <dgm:t>
        <a:bodyPr/>
        <a:lstStyle/>
        <a:p>
          <a:endParaRPr lang="pl-PL"/>
        </a:p>
      </dgm:t>
    </dgm:pt>
    <dgm:pt modelId="{FAA23D6E-76DF-4EC9-97B1-FB1F22B03EF5}" type="sibTrans" cxnId="{240A7F47-1041-4C70-B5D2-B18C1DAB542E}">
      <dgm:prSet/>
      <dgm:spPr/>
      <dgm:t>
        <a:bodyPr/>
        <a:lstStyle/>
        <a:p>
          <a:endParaRPr lang="pl-PL"/>
        </a:p>
      </dgm:t>
    </dgm:pt>
    <dgm:pt modelId="{7AF5188D-12C6-4322-B462-BE0753F3E8F5}">
      <dgm:prSet/>
      <dgm:spPr/>
      <dgm:t>
        <a:bodyPr/>
        <a:lstStyle/>
        <a:p>
          <a:pPr>
            <a:buFont typeface="+mj-lt"/>
            <a:buAutoNum type="arabicPeriod"/>
          </a:pPr>
          <a:r>
            <a:rPr lang="pl-PL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The support is applied to students and doctoral students of all forms and faculties of studies and is therefore universal.</a:t>
          </a:r>
        </a:p>
      </dgm:t>
    </dgm:pt>
    <dgm:pt modelId="{BF2BF64E-3424-40C8-9B08-25465A1E7A94}" type="parTrans" cxnId="{3A627099-50F7-4414-BEFC-5EBDCD5A69E9}">
      <dgm:prSet/>
      <dgm:spPr/>
      <dgm:t>
        <a:bodyPr/>
        <a:lstStyle/>
        <a:p>
          <a:endParaRPr lang="pl-PL"/>
        </a:p>
      </dgm:t>
    </dgm:pt>
    <dgm:pt modelId="{EDA119F7-ED99-4327-A18A-0DB56E79B93D}" type="sibTrans" cxnId="{3A627099-50F7-4414-BEFC-5EBDCD5A69E9}">
      <dgm:prSet/>
      <dgm:spPr/>
      <dgm:t>
        <a:bodyPr/>
        <a:lstStyle/>
        <a:p>
          <a:endParaRPr lang="pl-PL"/>
        </a:p>
      </dgm:t>
    </dgm:pt>
    <dgm:pt modelId="{E8BA4885-7CFA-4CE0-9FE4-88CA6DBB0779}">
      <dgm:prSet/>
      <dgm:spPr/>
      <dgm:t>
        <a:bodyPr/>
        <a:lstStyle/>
        <a:p>
          <a:pPr>
            <a:buFont typeface="+mj-lt"/>
            <a:buAutoNum type="arabicPeriod"/>
          </a:pPr>
          <a:r>
            <a:rPr lang="pl-PL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Support may concern the adaptation of examination forms, the course of study as well as the physical environment in which teaching and research take place.</a:t>
          </a:r>
        </a:p>
      </dgm:t>
    </dgm:pt>
    <dgm:pt modelId="{BF937F89-E882-4205-B5F1-E97F96B59B67}" type="parTrans" cxnId="{ECBBEA07-F28F-4B8D-965E-41A40DE17BCF}">
      <dgm:prSet/>
      <dgm:spPr/>
      <dgm:t>
        <a:bodyPr/>
        <a:lstStyle/>
        <a:p>
          <a:endParaRPr lang="pl-PL"/>
        </a:p>
      </dgm:t>
    </dgm:pt>
    <dgm:pt modelId="{9D9D348E-ECB1-4915-B091-6B2B916767B3}" type="sibTrans" cxnId="{ECBBEA07-F28F-4B8D-965E-41A40DE17BCF}">
      <dgm:prSet/>
      <dgm:spPr/>
      <dgm:t>
        <a:bodyPr/>
        <a:lstStyle/>
        <a:p>
          <a:endParaRPr lang="pl-PL"/>
        </a:p>
      </dgm:t>
    </dgm:pt>
    <dgm:pt modelId="{89824B2E-4DC3-4071-880D-1BC7474CDEF6}">
      <dgm:prSet/>
      <dgm:spPr/>
      <dgm:t>
        <a:bodyPr/>
        <a:lstStyle/>
        <a:p>
          <a:pPr>
            <a:buFont typeface="+mj-lt"/>
            <a:buAutoNum type="arabicPeriod"/>
          </a:pPr>
          <a:r>
            <a:rPr lang="pl-PL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Within the framework of support, it is necessary to grant additional rights to persons with disabilities, but this should be done in such a way as to avoid favouring a certain group of people, e.g. students with disabilities (or students with some kind of disability) over other students . The principle of equal opportunities for all students and doctoral students must always be respected.</a:t>
          </a:r>
        </a:p>
      </dgm:t>
    </dgm:pt>
    <dgm:pt modelId="{2490A22B-4C2B-499A-937C-BA78B561E132}" type="parTrans" cxnId="{D2858A17-2D2D-49B7-8F96-D687BF63AF09}">
      <dgm:prSet/>
      <dgm:spPr/>
      <dgm:t>
        <a:bodyPr/>
        <a:lstStyle/>
        <a:p>
          <a:endParaRPr lang="pl-PL"/>
        </a:p>
      </dgm:t>
    </dgm:pt>
    <dgm:pt modelId="{9D9F0CA0-A2A9-4033-A4D0-F4278DB6D294}" type="sibTrans" cxnId="{D2858A17-2D2D-49B7-8F96-D687BF63AF09}">
      <dgm:prSet/>
      <dgm:spPr/>
      <dgm:t>
        <a:bodyPr/>
        <a:lstStyle/>
        <a:p>
          <a:endParaRPr lang="pl-PL"/>
        </a:p>
      </dgm:t>
    </dgm:pt>
    <dgm:pt modelId="{2C2EF209-8723-4BEE-BBED-C195F191D983}">
      <dgm:prSet/>
      <dgm:spPr/>
      <dgm:t>
        <a:bodyPr/>
        <a:lstStyle/>
        <a:p>
          <a:pPr>
            <a:buFont typeface="+mj-lt"/>
            <a:buAutoNum type="arabicPeriod"/>
          </a:pPr>
          <a:r>
            <a:rPr lang="pl-PL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Support involves making changes to ensure that persons with disabilities can enjoy all human rights and fundamental freedoms on an equal basis with others.</a:t>
          </a:r>
        </a:p>
      </dgm:t>
    </dgm:pt>
    <dgm:pt modelId="{EF00D700-C757-4670-A05B-D67DE2906A5F}" type="parTrans" cxnId="{14B600D0-640C-4D86-B5E2-8207BFBCCFD0}">
      <dgm:prSet/>
      <dgm:spPr/>
      <dgm:t>
        <a:bodyPr/>
        <a:lstStyle/>
        <a:p>
          <a:endParaRPr lang="pl-PL"/>
        </a:p>
      </dgm:t>
    </dgm:pt>
    <dgm:pt modelId="{3587AC62-D776-4569-8BC1-9963F4E942C1}" type="sibTrans" cxnId="{14B600D0-640C-4D86-B5E2-8207BFBCCFD0}">
      <dgm:prSet/>
      <dgm:spPr/>
      <dgm:t>
        <a:bodyPr/>
        <a:lstStyle/>
        <a:p>
          <a:endParaRPr lang="pl-PL"/>
        </a:p>
      </dgm:t>
    </dgm:pt>
    <dgm:pt modelId="{87527E15-614A-48C9-9042-8B171EE98201}" type="pres">
      <dgm:prSet presAssocID="{8A6C1104-A02E-4ADF-A1C6-6812A02A3C9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EC1517A-E292-4E99-9A63-D6FEE8B0DA82}" type="pres">
      <dgm:prSet presAssocID="{7AF5188D-12C6-4322-B462-BE0753F3E8F5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5B053F-4589-48E4-AEE7-DAA275C4DC2E}" type="pres">
      <dgm:prSet presAssocID="{EDA119F7-ED99-4327-A18A-0DB56E79B93D}" presName="sibTrans" presStyleCnt="0"/>
      <dgm:spPr/>
    </dgm:pt>
    <dgm:pt modelId="{13316203-4E2C-42A9-86BC-6B9C6A552236}" type="pres">
      <dgm:prSet presAssocID="{F3B3C82A-54F8-4F41-950B-319F563DFE8F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F880D5-5412-435A-A8DA-CCF179DC4A3B}" type="pres">
      <dgm:prSet presAssocID="{FAA23D6E-76DF-4EC9-97B1-FB1F22B03EF5}" presName="sibTrans" presStyleCnt="0"/>
      <dgm:spPr/>
    </dgm:pt>
    <dgm:pt modelId="{F9D48BF9-867E-4E6A-B006-24EC8BA05DDE}" type="pres">
      <dgm:prSet presAssocID="{89824B2E-4DC3-4071-880D-1BC7474CDEF6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7BE64A8-6A37-4106-94DD-DD19ED12D332}" type="pres">
      <dgm:prSet presAssocID="{9D9F0CA0-A2A9-4033-A4D0-F4278DB6D294}" presName="sibTrans" presStyleCnt="0"/>
      <dgm:spPr/>
    </dgm:pt>
    <dgm:pt modelId="{B71CBEB5-A724-43E3-9BE1-EAEB0312CEB5}" type="pres">
      <dgm:prSet presAssocID="{E8BA4885-7CFA-4CE0-9FE4-88CA6DBB0779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9FC118-BBB5-46CF-AE2D-5232F7706247}" type="pres">
      <dgm:prSet presAssocID="{9D9D348E-ECB1-4915-B091-6B2B916767B3}" presName="sibTrans" presStyleCnt="0"/>
      <dgm:spPr/>
    </dgm:pt>
    <dgm:pt modelId="{48153A4B-C823-4B0C-98BF-7A3FF74D3267}" type="pres">
      <dgm:prSet presAssocID="{2C2EF209-8723-4BEE-BBED-C195F191D983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CAF414D-08D8-4272-A2D8-DFAD7CBF71F0}" type="presOf" srcId="{2C2EF209-8723-4BEE-BBED-C195F191D983}" destId="{48153A4B-C823-4B0C-98BF-7A3FF74D3267}" srcOrd="0" destOrd="0" presId="urn:microsoft.com/office/officeart/2005/8/layout/default"/>
    <dgm:cxn modelId="{14B600D0-640C-4D86-B5E2-8207BFBCCFD0}" srcId="{8A6C1104-A02E-4ADF-A1C6-6812A02A3C95}" destId="{2C2EF209-8723-4BEE-BBED-C195F191D983}" srcOrd="4" destOrd="0" parTransId="{EF00D700-C757-4670-A05B-D67DE2906A5F}" sibTransId="{3587AC62-D776-4569-8BC1-9963F4E942C1}"/>
    <dgm:cxn modelId="{792137B7-435D-4008-805E-5B7CCE996576}" type="presOf" srcId="{7AF5188D-12C6-4322-B462-BE0753F3E8F5}" destId="{8EC1517A-E292-4E99-9A63-D6FEE8B0DA82}" srcOrd="0" destOrd="0" presId="urn:microsoft.com/office/officeart/2005/8/layout/default"/>
    <dgm:cxn modelId="{D2858A17-2D2D-49B7-8F96-D687BF63AF09}" srcId="{8A6C1104-A02E-4ADF-A1C6-6812A02A3C95}" destId="{89824B2E-4DC3-4071-880D-1BC7474CDEF6}" srcOrd="2" destOrd="0" parTransId="{2490A22B-4C2B-499A-937C-BA78B561E132}" sibTransId="{9D9F0CA0-A2A9-4033-A4D0-F4278DB6D294}"/>
    <dgm:cxn modelId="{831519D9-5106-4D5B-9C7B-B524DCDA6D70}" type="presOf" srcId="{F3B3C82A-54F8-4F41-950B-319F563DFE8F}" destId="{13316203-4E2C-42A9-86BC-6B9C6A552236}" srcOrd="0" destOrd="0" presId="urn:microsoft.com/office/officeart/2005/8/layout/default"/>
    <dgm:cxn modelId="{984A7719-543C-46B5-A889-4222CBFE9955}" type="presOf" srcId="{E8BA4885-7CFA-4CE0-9FE4-88CA6DBB0779}" destId="{B71CBEB5-A724-43E3-9BE1-EAEB0312CEB5}" srcOrd="0" destOrd="0" presId="urn:microsoft.com/office/officeart/2005/8/layout/default"/>
    <dgm:cxn modelId="{3A627099-50F7-4414-BEFC-5EBDCD5A69E9}" srcId="{8A6C1104-A02E-4ADF-A1C6-6812A02A3C95}" destId="{7AF5188D-12C6-4322-B462-BE0753F3E8F5}" srcOrd="0" destOrd="0" parTransId="{BF2BF64E-3424-40C8-9B08-25465A1E7A94}" sibTransId="{EDA119F7-ED99-4327-A18A-0DB56E79B93D}"/>
    <dgm:cxn modelId="{ECBBEA07-F28F-4B8D-965E-41A40DE17BCF}" srcId="{8A6C1104-A02E-4ADF-A1C6-6812A02A3C95}" destId="{E8BA4885-7CFA-4CE0-9FE4-88CA6DBB0779}" srcOrd="3" destOrd="0" parTransId="{BF937F89-E882-4205-B5F1-E97F96B59B67}" sibTransId="{9D9D348E-ECB1-4915-B091-6B2B916767B3}"/>
    <dgm:cxn modelId="{C62230F7-BFF1-48DC-ADA8-A9C834DD3486}" type="presOf" srcId="{8A6C1104-A02E-4ADF-A1C6-6812A02A3C95}" destId="{87527E15-614A-48C9-9042-8B171EE98201}" srcOrd="0" destOrd="0" presId="urn:microsoft.com/office/officeart/2005/8/layout/default"/>
    <dgm:cxn modelId="{1ECAEEF8-CCC0-42E1-BE7F-3ECA61690EBE}" type="presOf" srcId="{89824B2E-4DC3-4071-880D-1BC7474CDEF6}" destId="{F9D48BF9-867E-4E6A-B006-24EC8BA05DDE}" srcOrd="0" destOrd="0" presId="urn:microsoft.com/office/officeart/2005/8/layout/default"/>
    <dgm:cxn modelId="{240A7F47-1041-4C70-B5D2-B18C1DAB542E}" srcId="{8A6C1104-A02E-4ADF-A1C6-6812A02A3C95}" destId="{F3B3C82A-54F8-4F41-950B-319F563DFE8F}" srcOrd="1" destOrd="0" parTransId="{C8B9DB34-B984-4BA8-8803-18A2D11EC2BE}" sibTransId="{FAA23D6E-76DF-4EC9-97B1-FB1F22B03EF5}"/>
    <dgm:cxn modelId="{666AAE94-FBC9-4012-9E63-0AE2FF53128E}" type="presParOf" srcId="{87527E15-614A-48C9-9042-8B171EE98201}" destId="{8EC1517A-E292-4E99-9A63-D6FEE8B0DA82}" srcOrd="0" destOrd="0" presId="urn:microsoft.com/office/officeart/2005/8/layout/default"/>
    <dgm:cxn modelId="{516F8DD0-8AA5-4ADF-9697-298E8FE86F81}" type="presParOf" srcId="{87527E15-614A-48C9-9042-8B171EE98201}" destId="{B05B053F-4589-48E4-AEE7-DAA275C4DC2E}" srcOrd="1" destOrd="0" presId="urn:microsoft.com/office/officeart/2005/8/layout/default"/>
    <dgm:cxn modelId="{80B4CF32-AF3D-4AF4-95C2-5572D8CD82A7}" type="presParOf" srcId="{87527E15-614A-48C9-9042-8B171EE98201}" destId="{13316203-4E2C-42A9-86BC-6B9C6A552236}" srcOrd="2" destOrd="0" presId="urn:microsoft.com/office/officeart/2005/8/layout/default"/>
    <dgm:cxn modelId="{0682F7D6-8DD5-430A-81FC-758E6F389468}" type="presParOf" srcId="{87527E15-614A-48C9-9042-8B171EE98201}" destId="{3EF880D5-5412-435A-A8DA-CCF179DC4A3B}" srcOrd="3" destOrd="0" presId="urn:microsoft.com/office/officeart/2005/8/layout/default"/>
    <dgm:cxn modelId="{CF0A91F1-2C81-43CB-96E2-A7DB1E65CEE3}" type="presParOf" srcId="{87527E15-614A-48C9-9042-8B171EE98201}" destId="{F9D48BF9-867E-4E6A-B006-24EC8BA05DDE}" srcOrd="4" destOrd="0" presId="urn:microsoft.com/office/officeart/2005/8/layout/default"/>
    <dgm:cxn modelId="{2EC9E606-8EA4-452A-A005-3C1F4735FCA3}" type="presParOf" srcId="{87527E15-614A-48C9-9042-8B171EE98201}" destId="{97BE64A8-6A37-4106-94DD-DD19ED12D332}" srcOrd="5" destOrd="0" presId="urn:microsoft.com/office/officeart/2005/8/layout/default"/>
    <dgm:cxn modelId="{CC3E4299-4348-4075-9407-1973BEB6A3A3}" type="presParOf" srcId="{87527E15-614A-48C9-9042-8B171EE98201}" destId="{B71CBEB5-A724-43E3-9BE1-EAEB0312CEB5}" srcOrd="6" destOrd="0" presId="urn:microsoft.com/office/officeart/2005/8/layout/default"/>
    <dgm:cxn modelId="{81489E9C-5A2A-48C5-BFC2-B3E1E7A9D4C3}" type="presParOf" srcId="{87527E15-614A-48C9-9042-8B171EE98201}" destId="{489FC118-BBB5-46CF-AE2D-5232F7706247}" srcOrd="7" destOrd="0" presId="urn:microsoft.com/office/officeart/2005/8/layout/default"/>
    <dgm:cxn modelId="{A8A758DE-C31E-4876-AC89-C60C8F4220DF}" type="presParOf" srcId="{87527E15-614A-48C9-9042-8B171EE98201}" destId="{48153A4B-C823-4B0C-98BF-7A3FF74D3267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67F3050-1A7D-48B6-90CF-57E0427A088B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pl-PL"/>
        </a:p>
      </dgm:t>
    </dgm:pt>
    <dgm:pt modelId="{22DA98E6-E109-4736-92C9-24BF24B48FB0}">
      <dgm:prSet phldrT="[Tekst]"/>
      <dgm:spPr/>
      <dgm:t>
        <a:bodyPr/>
        <a:lstStyle/>
        <a:p>
          <a:r>
            <a:rPr lang="pl-PL" dirty="0" err="1"/>
            <a:t>Adjustment</a:t>
          </a:r>
          <a:r>
            <a:rPr lang="pl-PL" dirty="0"/>
            <a:t> of the </a:t>
          </a:r>
          <a:r>
            <a:rPr lang="pl-PL" dirty="0" err="1"/>
            <a:t>teaching</a:t>
          </a:r>
          <a:r>
            <a:rPr lang="pl-PL" dirty="0"/>
            <a:t> </a:t>
          </a:r>
          <a:r>
            <a:rPr lang="pl-PL" dirty="0" err="1"/>
            <a:t>process</a:t>
          </a:r>
          <a:r>
            <a:rPr lang="pl-PL" dirty="0"/>
            <a:t> </a:t>
          </a:r>
          <a:r>
            <a:rPr lang="pl-PL" dirty="0" err="1"/>
            <a:t>are</a:t>
          </a:r>
          <a:r>
            <a:rPr lang="pl-PL" dirty="0"/>
            <a:t> </a:t>
          </a:r>
          <a:r>
            <a:rPr lang="pl-PL" dirty="0" err="1"/>
            <a:t>granted</a:t>
          </a:r>
          <a:r>
            <a:rPr lang="pl-PL" dirty="0"/>
            <a:t> upon </a:t>
          </a:r>
          <a:r>
            <a:rPr lang="pl-PL" dirty="0" err="1"/>
            <a:t>written</a:t>
          </a:r>
          <a:r>
            <a:rPr lang="pl-PL" dirty="0"/>
            <a:t> </a:t>
          </a:r>
          <a:r>
            <a:rPr lang="pl-PL" dirty="0" err="1"/>
            <a:t>request</a:t>
          </a:r>
          <a:r>
            <a:rPr lang="pl-PL" dirty="0"/>
            <a:t> of the person </a:t>
          </a:r>
          <a:r>
            <a:rPr lang="pl-PL" dirty="0" err="1"/>
            <a:t>applying</a:t>
          </a:r>
          <a:r>
            <a:rPr lang="pl-PL" dirty="0"/>
            <a:t> for </a:t>
          </a:r>
          <a:r>
            <a:rPr lang="pl-PL" dirty="0" err="1"/>
            <a:t>adaptation</a:t>
          </a:r>
          <a:endParaRPr lang="pl-PL" dirty="0"/>
        </a:p>
      </dgm:t>
    </dgm:pt>
    <dgm:pt modelId="{891F662E-87BF-4C7D-8905-C8234B59FDE9}" type="parTrans" cxnId="{8C9E19E5-F6DA-4A39-A2BD-A05D990BB31C}">
      <dgm:prSet/>
      <dgm:spPr/>
      <dgm:t>
        <a:bodyPr/>
        <a:lstStyle/>
        <a:p>
          <a:endParaRPr lang="pl-PL"/>
        </a:p>
      </dgm:t>
    </dgm:pt>
    <dgm:pt modelId="{BBC91C42-F1B3-4BDA-A633-1779D992DE3D}" type="sibTrans" cxnId="{8C9E19E5-F6DA-4A39-A2BD-A05D990BB31C}">
      <dgm:prSet/>
      <dgm:spPr/>
      <dgm:t>
        <a:bodyPr/>
        <a:lstStyle/>
        <a:p>
          <a:endParaRPr lang="pl-PL"/>
        </a:p>
      </dgm:t>
    </dgm:pt>
    <dgm:pt modelId="{1FC37DB4-1439-4B12-9129-1A62E9981338}">
      <dgm:prSet/>
      <dgm:spPr/>
      <dgm:t>
        <a:bodyPr/>
        <a:lstStyle/>
        <a:p>
          <a:pPr>
            <a:buFont typeface="+mj-lt"/>
            <a:buAutoNum type="arabicParenR"/>
          </a:pPr>
          <a:r>
            <a:rPr lang="pl-PL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Each applicant's case for an adjustment shall be considered on an individual basis, in line with the idea of equalising educational opportunities and reasonable adjustments for needs arising from a disability or chronic illness.</a:t>
          </a:r>
        </a:p>
      </dgm:t>
    </dgm:pt>
    <dgm:pt modelId="{37916A5A-AC9C-4EFD-BA27-8ACC9D7C565C}" type="parTrans" cxnId="{E09DE505-BD3B-4475-B8E1-C817F2500194}">
      <dgm:prSet/>
      <dgm:spPr/>
      <dgm:t>
        <a:bodyPr/>
        <a:lstStyle/>
        <a:p>
          <a:endParaRPr lang="pl-PL"/>
        </a:p>
      </dgm:t>
    </dgm:pt>
    <dgm:pt modelId="{8FA112F2-2528-49D1-A045-55DFBEDB7AAC}" type="sibTrans" cxnId="{E09DE505-BD3B-4475-B8E1-C817F2500194}">
      <dgm:prSet/>
      <dgm:spPr/>
      <dgm:t>
        <a:bodyPr/>
        <a:lstStyle/>
        <a:p>
          <a:endParaRPr lang="pl-PL"/>
        </a:p>
      </dgm:t>
    </dgm:pt>
    <dgm:pt modelId="{CA2AFB72-8F04-428B-B19B-4CD762370870}" type="pres">
      <dgm:prSet presAssocID="{367F3050-1A7D-48B6-90CF-57E0427A088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16D2A5A-89BA-4475-8F0F-912FF9E407DC}" type="pres">
      <dgm:prSet presAssocID="{22DA98E6-E109-4736-92C9-24BF24B48FB0}" presName="parentText" presStyleLbl="node1" presStyleIdx="0" presStyleCnt="2" custScaleY="9414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F44ED5-DD3C-4110-A0CE-6B2BE731F2FC}" type="pres">
      <dgm:prSet presAssocID="{BBC91C42-F1B3-4BDA-A633-1779D992DE3D}" presName="spacer" presStyleCnt="0"/>
      <dgm:spPr/>
    </dgm:pt>
    <dgm:pt modelId="{3A0A5104-419A-4990-8562-441F24A2F009}" type="pres">
      <dgm:prSet presAssocID="{1FC37DB4-1439-4B12-9129-1A62E9981338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C9E19E5-F6DA-4A39-A2BD-A05D990BB31C}" srcId="{367F3050-1A7D-48B6-90CF-57E0427A088B}" destId="{22DA98E6-E109-4736-92C9-24BF24B48FB0}" srcOrd="0" destOrd="0" parTransId="{891F662E-87BF-4C7D-8905-C8234B59FDE9}" sibTransId="{BBC91C42-F1B3-4BDA-A633-1779D992DE3D}"/>
    <dgm:cxn modelId="{E09DE505-BD3B-4475-B8E1-C817F2500194}" srcId="{367F3050-1A7D-48B6-90CF-57E0427A088B}" destId="{1FC37DB4-1439-4B12-9129-1A62E9981338}" srcOrd="1" destOrd="0" parTransId="{37916A5A-AC9C-4EFD-BA27-8ACC9D7C565C}" sibTransId="{8FA112F2-2528-49D1-A045-55DFBEDB7AAC}"/>
    <dgm:cxn modelId="{8CF51F6E-F13F-4D1F-9A64-B306CD70C561}" type="presOf" srcId="{22DA98E6-E109-4736-92C9-24BF24B48FB0}" destId="{616D2A5A-89BA-4475-8F0F-912FF9E407DC}" srcOrd="0" destOrd="0" presId="urn:microsoft.com/office/officeart/2005/8/layout/vList2"/>
    <dgm:cxn modelId="{943EC634-E9CD-49B7-BB21-79DDBC2EDBEA}" type="presOf" srcId="{1FC37DB4-1439-4B12-9129-1A62E9981338}" destId="{3A0A5104-419A-4990-8562-441F24A2F009}" srcOrd="0" destOrd="0" presId="urn:microsoft.com/office/officeart/2005/8/layout/vList2"/>
    <dgm:cxn modelId="{1E529D1D-E2EC-433B-BE81-FC89FF0B377A}" type="presOf" srcId="{367F3050-1A7D-48B6-90CF-57E0427A088B}" destId="{CA2AFB72-8F04-428B-B19B-4CD762370870}" srcOrd="0" destOrd="0" presId="urn:microsoft.com/office/officeart/2005/8/layout/vList2"/>
    <dgm:cxn modelId="{AC9F9102-EC49-458C-9634-247DB4F1D4CD}" type="presParOf" srcId="{CA2AFB72-8F04-428B-B19B-4CD762370870}" destId="{616D2A5A-89BA-4475-8F0F-912FF9E407DC}" srcOrd="0" destOrd="0" presId="urn:microsoft.com/office/officeart/2005/8/layout/vList2"/>
    <dgm:cxn modelId="{394DE70D-2EC1-4AB6-9B66-62D6F62DEAA2}" type="presParOf" srcId="{CA2AFB72-8F04-428B-B19B-4CD762370870}" destId="{09F44ED5-DD3C-4110-A0CE-6B2BE731F2FC}" srcOrd="1" destOrd="0" presId="urn:microsoft.com/office/officeart/2005/8/layout/vList2"/>
    <dgm:cxn modelId="{D6E8B409-B038-4373-B392-77567D7A6DEE}" type="presParOf" srcId="{CA2AFB72-8F04-428B-B19B-4CD762370870}" destId="{3A0A5104-419A-4990-8562-441F24A2F009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9ACB8DA-72CC-4E6B-8941-AA0BD049C3C9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pl-PL"/>
        </a:p>
      </dgm:t>
    </dgm:pt>
    <dgm:pt modelId="{A82DF8A8-5731-4B55-9401-C6690D1D39F8}">
      <dgm:prSet phldrT="[Tekst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the </a:t>
          </a:r>
          <a:r>
            <a:rPr lang="pl-PL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degree</a:t>
          </a:r>
          <a:r>
            <a: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and </a:t>
          </a:r>
          <a:r>
            <a:rPr lang="pl-PL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type</a:t>
          </a:r>
          <a:r>
            <a: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of </a:t>
          </a:r>
          <a:r>
            <a:rPr lang="pl-PL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disability</a:t>
          </a:r>
          <a:endParaRPr lang="pl-PL" dirty="0"/>
        </a:p>
        <a:p>
          <a:pPr marL="0" lvl="0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dirty="0"/>
        </a:p>
      </dgm:t>
    </dgm:pt>
    <dgm:pt modelId="{0FFBFD0A-C242-4B9F-97CE-F0046951EE55}" type="parTrans" cxnId="{AA90CF59-8E2E-471A-8B6B-D73EFAFAC538}">
      <dgm:prSet/>
      <dgm:spPr/>
      <dgm:t>
        <a:bodyPr/>
        <a:lstStyle/>
        <a:p>
          <a:endParaRPr lang="pl-PL"/>
        </a:p>
      </dgm:t>
    </dgm:pt>
    <dgm:pt modelId="{47B3CE55-79DC-4FB5-8EBB-B1258B40609D}" type="sibTrans" cxnId="{AA90CF59-8E2E-471A-8B6B-D73EFAFAC538}">
      <dgm:prSet/>
      <dgm:spPr/>
      <dgm:t>
        <a:bodyPr/>
        <a:lstStyle/>
        <a:p>
          <a:endParaRPr lang="pl-PL"/>
        </a:p>
      </dgm:t>
    </dgm:pt>
    <dgm:pt modelId="{96C86CBF-F434-490D-A900-75BD1A313150}">
      <dgm:prSet/>
      <dgm:spPr/>
      <dgm:t>
        <a:bodyPr/>
        <a:lstStyle/>
        <a:p>
          <a:r>
            <a:rPr lang="pl-PL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special needs related to student’s health condition</a:t>
          </a:r>
          <a:endParaRPr lang="pl-PL"/>
        </a:p>
      </dgm:t>
    </dgm:pt>
    <dgm:pt modelId="{05AF24B6-091F-46A3-B8F7-6DEE7BDDD0A5}" type="parTrans" cxnId="{7D02073D-E2CD-420A-A122-25EC4AACE545}">
      <dgm:prSet/>
      <dgm:spPr/>
      <dgm:t>
        <a:bodyPr/>
        <a:lstStyle/>
        <a:p>
          <a:endParaRPr lang="pl-PL"/>
        </a:p>
      </dgm:t>
    </dgm:pt>
    <dgm:pt modelId="{98823D29-0684-4B85-A73F-3FAE5A1B6043}" type="sibTrans" cxnId="{7D02073D-E2CD-420A-A122-25EC4AACE545}">
      <dgm:prSet/>
      <dgm:spPr/>
      <dgm:t>
        <a:bodyPr/>
        <a:lstStyle/>
        <a:p>
          <a:endParaRPr lang="pl-PL"/>
        </a:p>
      </dgm:t>
    </dgm:pt>
    <dgm:pt modelId="{A3F86533-3FE4-44C1-BC97-BAF357AF2C80}">
      <dgm:prSet/>
      <dgm:spPr/>
      <dgm:t>
        <a:bodyPr/>
        <a:lstStyle/>
        <a:p>
          <a:pPr>
            <a:buFont typeface="Symbol" panose="05050102010706020507" pitchFamily="18" charset="2"/>
            <a:buChar char=""/>
          </a:pPr>
          <a:r>
            <a:rPr lang="pl-PL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the relations between the type of disability or health condition and the difficulties in performing one's obligations related to the educational process or research.</a:t>
          </a:r>
        </a:p>
      </dgm:t>
    </dgm:pt>
    <dgm:pt modelId="{24F3E0A6-C70A-4528-A5DE-FF5E5FC0685E}" type="parTrans" cxnId="{FFA66C28-AB0D-4556-B120-49A3442655A1}">
      <dgm:prSet/>
      <dgm:spPr/>
      <dgm:t>
        <a:bodyPr/>
        <a:lstStyle/>
        <a:p>
          <a:endParaRPr lang="pl-PL"/>
        </a:p>
      </dgm:t>
    </dgm:pt>
    <dgm:pt modelId="{712D8AC1-AF95-4E23-9508-20DCF159C760}" type="sibTrans" cxnId="{FFA66C28-AB0D-4556-B120-49A3442655A1}">
      <dgm:prSet/>
      <dgm:spPr/>
      <dgm:t>
        <a:bodyPr/>
        <a:lstStyle/>
        <a:p>
          <a:endParaRPr lang="pl-PL"/>
        </a:p>
      </dgm:t>
    </dgm:pt>
    <dgm:pt modelId="{4FA893AA-6C94-4DF3-B143-B8A558CDDCB4}">
      <dgm:prSet/>
      <dgm:spPr/>
      <dgm:t>
        <a:bodyPr/>
        <a:lstStyle/>
        <a:p>
          <a:r>
            <a:rPr lang="pl-PL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justified and reasonable needs of the applicants for adjustments related to the correct implementation of the educational process and research</a:t>
          </a:r>
          <a:endParaRPr lang="pl-PL"/>
        </a:p>
      </dgm:t>
    </dgm:pt>
    <dgm:pt modelId="{5091FBC9-F34D-4DDB-9BB2-F8116F15F306}" type="sibTrans" cxnId="{106245BA-5051-442B-9E75-19EC38923D8E}">
      <dgm:prSet/>
      <dgm:spPr/>
      <dgm:t>
        <a:bodyPr/>
        <a:lstStyle/>
        <a:p>
          <a:endParaRPr lang="pl-PL"/>
        </a:p>
      </dgm:t>
    </dgm:pt>
    <dgm:pt modelId="{564DFAA2-DCD3-4E1F-BA3D-1C4FD7C44971}" type="parTrans" cxnId="{106245BA-5051-442B-9E75-19EC38923D8E}">
      <dgm:prSet/>
      <dgm:spPr/>
      <dgm:t>
        <a:bodyPr/>
        <a:lstStyle/>
        <a:p>
          <a:endParaRPr lang="pl-PL"/>
        </a:p>
      </dgm:t>
    </dgm:pt>
    <dgm:pt modelId="{927C0783-0403-497F-86BB-8CE557A5B7BA}">
      <dgm:prSet phldrT="[Tekst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the </a:t>
          </a:r>
          <a:r>
            <a:rPr lang="pl-PL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specific</a:t>
          </a:r>
          <a:r>
            <a: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</a:t>
          </a:r>
          <a:r>
            <a:rPr lang="pl-PL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substantive</a:t>
          </a:r>
          <a:r>
            <a: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</a:t>
          </a:r>
          <a:r>
            <a:rPr lang="pl-PL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requirements</a:t>
          </a:r>
          <a:r>
            <a: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</a:t>
          </a:r>
          <a:r>
            <a:rPr lang="pl-PL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related</a:t>
          </a:r>
          <a:r>
            <a: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to the </a:t>
          </a:r>
          <a:r>
            <a:rPr lang="pl-PL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course</a:t>
          </a:r>
          <a:r>
            <a: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of </a:t>
          </a:r>
          <a:r>
            <a:rPr lang="pl-PL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education</a:t>
          </a:r>
          <a:r>
            <a: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;</a:t>
          </a:r>
        </a:p>
        <a:p>
          <a:pPr marL="0" lvl="0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l-PL" dirty="0"/>
        </a:p>
      </dgm:t>
    </dgm:pt>
    <dgm:pt modelId="{E5E9C03C-15DB-4744-ADFB-AC002F73A71B}" type="sibTrans" cxnId="{EFD9EFCE-CB11-4F7C-A615-94DEB5EF8173}">
      <dgm:prSet/>
      <dgm:spPr/>
      <dgm:t>
        <a:bodyPr/>
        <a:lstStyle/>
        <a:p>
          <a:endParaRPr lang="pl-PL"/>
        </a:p>
      </dgm:t>
    </dgm:pt>
    <dgm:pt modelId="{C407A1EB-9281-44B1-BC32-E32D04E2DD46}" type="parTrans" cxnId="{EFD9EFCE-CB11-4F7C-A615-94DEB5EF8173}">
      <dgm:prSet/>
      <dgm:spPr/>
      <dgm:t>
        <a:bodyPr/>
        <a:lstStyle/>
        <a:p>
          <a:endParaRPr lang="pl-PL"/>
        </a:p>
      </dgm:t>
    </dgm:pt>
    <dgm:pt modelId="{3F9EECEB-D6FF-4286-BFFA-BF6732B2B858}" type="pres">
      <dgm:prSet presAssocID="{09ACB8DA-72CC-4E6B-8941-AA0BD049C3C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55EFC22-B3B5-4ABE-B270-0703EDB2C4C5}" type="pres">
      <dgm:prSet presAssocID="{A82DF8A8-5731-4B55-9401-C6690D1D39F8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681F647-F661-473D-8A63-65AEBE663940}" type="pres">
      <dgm:prSet presAssocID="{47B3CE55-79DC-4FB5-8EBB-B1258B40609D}" presName="sibTrans" presStyleCnt="0"/>
      <dgm:spPr/>
    </dgm:pt>
    <dgm:pt modelId="{6D972FA3-0BB1-4DAF-B7F8-FB6F95C53F0A}" type="pres">
      <dgm:prSet presAssocID="{96C86CBF-F434-490D-A900-75BD1A313150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A23F2D-7124-4882-839C-D631822CE5FF}" type="pres">
      <dgm:prSet presAssocID="{98823D29-0684-4B85-A73F-3FAE5A1B6043}" presName="sibTrans" presStyleCnt="0"/>
      <dgm:spPr/>
    </dgm:pt>
    <dgm:pt modelId="{645A3683-9728-48BD-941A-76B60CA6F5C7}" type="pres">
      <dgm:prSet presAssocID="{A3F86533-3FE4-44C1-BC97-BAF357AF2C80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F6C889D-20B2-4077-A98E-7FE437E36B65}" type="pres">
      <dgm:prSet presAssocID="{712D8AC1-AF95-4E23-9508-20DCF159C760}" presName="sibTrans" presStyleCnt="0"/>
      <dgm:spPr/>
    </dgm:pt>
    <dgm:pt modelId="{A5245D44-10C4-45FC-9AE4-E3C823297B0F}" type="pres">
      <dgm:prSet presAssocID="{927C0783-0403-497F-86BB-8CE557A5B7BA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80DB04E-3A7F-4226-B18B-EA21AB7E596B}" type="pres">
      <dgm:prSet presAssocID="{E5E9C03C-15DB-4744-ADFB-AC002F73A71B}" presName="sibTrans" presStyleCnt="0"/>
      <dgm:spPr/>
    </dgm:pt>
    <dgm:pt modelId="{DCFBDC00-8B90-4EC8-A37B-1B6BC45F0404}" type="pres">
      <dgm:prSet presAssocID="{4FA893AA-6C94-4DF3-B143-B8A558CDDCB4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D02073D-E2CD-420A-A122-25EC4AACE545}" srcId="{09ACB8DA-72CC-4E6B-8941-AA0BD049C3C9}" destId="{96C86CBF-F434-490D-A900-75BD1A313150}" srcOrd="1" destOrd="0" parTransId="{05AF24B6-091F-46A3-B8F7-6DEE7BDDD0A5}" sibTransId="{98823D29-0684-4B85-A73F-3FAE5A1B6043}"/>
    <dgm:cxn modelId="{050B26F6-A908-4C44-AE10-EFE833349133}" type="presOf" srcId="{A82DF8A8-5731-4B55-9401-C6690D1D39F8}" destId="{555EFC22-B3B5-4ABE-B270-0703EDB2C4C5}" srcOrd="0" destOrd="0" presId="urn:microsoft.com/office/officeart/2005/8/layout/default"/>
    <dgm:cxn modelId="{AA90CF59-8E2E-471A-8B6B-D73EFAFAC538}" srcId="{09ACB8DA-72CC-4E6B-8941-AA0BD049C3C9}" destId="{A82DF8A8-5731-4B55-9401-C6690D1D39F8}" srcOrd="0" destOrd="0" parTransId="{0FFBFD0A-C242-4B9F-97CE-F0046951EE55}" sibTransId="{47B3CE55-79DC-4FB5-8EBB-B1258B40609D}"/>
    <dgm:cxn modelId="{106245BA-5051-442B-9E75-19EC38923D8E}" srcId="{09ACB8DA-72CC-4E6B-8941-AA0BD049C3C9}" destId="{4FA893AA-6C94-4DF3-B143-B8A558CDDCB4}" srcOrd="4" destOrd="0" parTransId="{564DFAA2-DCD3-4E1F-BA3D-1C4FD7C44971}" sibTransId="{5091FBC9-F34D-4DDB-9BB2-F8116F15F306}"/>
    <dgm:cxn modelId="{EFD9EFCE-CB11-4F7C-A615-94DEB5EF8173}" srcId="{09ACB8DA-72CC-4E6B-8941-AA0BD049C3C9}" destId="{927C0783-0403-497F-86BB-8CE557A5B7BA}" srcOrd="3" destOrd="0" parTransId="{C407A1EB-9281-44B1-BC32-E32D04E2DD46}" sibTransId="{E5E9C03C-15DB-4744-ADFB-AC002F73A71B}"/>
    <dgm:cxn modelId="{FFB286F4-0B05-4EEC-ADE9-C76C10CB020B}" type="presOf" srcId="{96C86CBF-F434-490D-A900-75BD1A313150}" destId="{6D972FA3-0BB1-4DAF-B7F8-FB6F95C53F0A}" srcOrd="0" destOrd="0" presId="urn:microsoft.com/office/officeart/2005/8/layout/default"/>
    <dgm:cxn modelId="{AEDE7A7F-1FDB-485D-84D0-D331558E5E18}" type="presOf" srcId="{09ACB8DA-72CC-4E6B-8941-AA0BD049C3C9}" destId="{3F9EECEB-D6FF-4286-BFFA-BF6732B2B858}" srcOrd="0" destOrd="0" presId="urn:microsoft.com/office/officeart/2005/8/layout/default"/>
    <dgm:cxn modelId="{1C4FC922-6171-434E-AD66-28297D45DA63}" type="presOf" srcId="{927C0783-0403-497F-86BB-8CE557A5B7BA}" destId="{A5245D44-10C4-45FC-9AE4-E3C823297B0F}" srcOrd="0" destOrd="0" presId="urn:microsoft.com/office/officeart/2005/8/layout/default"/>
    <dgm:cxn modelId="{0184F95B-2AB8-40C6-8A49-A7E61364EF0F}" type="presOf" srcId="{A3F86533-3FE4-44C1-BC97-BAF357AF2C80}" destId="{645A3683-9728-48BD-941A-76B60CA6F5C7}" srcOrd="0" destOrd="0" presId="urn:microsoft.com/office/officeart/2005/8/layout/default"/>
    <dgm:cxn modelId="{FFA66C28-AB0D-4556-B120-49A3442655A1}" srcId="{09ACB8DA-72CC-4E6B-8941-AA0BD049C3C9}" destId="{A3F86533-3FE4-44C1-BC97-BAF357AF2C80}" srcOrd="2" destOrd="0" parTransId="{24F3E0A6-C70A-4528-A5DE-FF5E5FC0685E}" sibTransId="{712D8AC1-AF95-4E23-9508-20DCF159C760}"/>
    <dgm:cxn modelId="{D0F6DB28-C8F3-4ED3-AA1C-2A975A14834D}" type="presOf" srcId="{4FA893AA-6C94-4DF3-B143-B8A558CDDCB4}" destId="{DCFBDC00-8B90-4EC8-A37B-1B6BC45F0404}" srcOrd="0" destOrd="0" presId="urn:microsoft.com/office/officeart/2005/8/layout/default"/>
    <dgm:cxn modelId="{17AF6C20-FCF9-4AE5-B29B-57FD943233ED}" type="presParOf" srcId="{3F9EECEB-D6FF-4286-BFFA-BF6732B2B858}" destId="{555EFC22-B3B5-4ABE-B270-0703EDB2C4C5}" srcOrd="0" destOrd="0" presId="urn:microsoft.com/office/officeart/2005/8/layout/default"/>
    <dgm:cxn modelId="{0DCB5C22-B90D-44C4-B887-D16D5A81A78B}" type="presParOf" srcId="{3F9EECEB-D6FF-4286-BFFA-BF6732B2B858}" destId="{E681F647-F661-473D-8A63-65AEBE663940}" srcOrd="1" destOrd="0" presId="urn:microsoft.com/office/officeart/2005/8/layout/default"/>
    <dgm:cxn modelId="{3A2EEDBA-2681-4A50-9CED-23DFC967433C}" type="presParOf" srcId="{3F9EECEB-D6FF-4286-BFFA-BF6732B2B858}" destId="{6D972FA3-0BB1-4DAF-B7F8-FB6F95C53F0A}" srcOrd="2" destOrd="0" presId="urn:microsoft.com/office/officeart/2005/8/layout/default"/>
    <dgm:cxn modelId="{50D187D3-7063-476A-81E7-3AF05916537D}" type="presParOf" srcId="{3F9EECEB-D6FF-4286-BFFA-BF6732B2B858}" destId="{41A23F2D-7124-4882-839C-D631822CE5FF}" srcOrd="3" destOrd="0" presId="urn:microsoft.com/office/officeart/2005/8/layout/default"/>
    <dgm:cxn modelId="{EC054844-1126-4B2F-A7FA-C92ED6E83662}" type="presParOf" srcId="{3F9EECEB-D6FF-4286-BFFA-BF6732B2B858}" destId="{645A3683-9728-48BD-941A-76B60CA6F5C7}" srcOrd="4" destOrd="0" presId="urn:microsoft.com/office/officeart/2005/8/layout/default"/>
    <dgm:cxn modelId="{BA4537B1-1510-4F1F-85B0-629D2A385E55}" type="presParOf" srcId="{3F9EECEB-D6FF-4286-BFFA-BF6732B2B858}" destId="{BF6C889D-20B2-4077-A98E-7FE437E36B65}" srcOrd="5" destOrd="0" presId="urn:microsoft.com/office/officeart/2005/8/layout/default"/>
    <dgm:cxn modelId="{E6D00319-6BA1-4ADD-A0F8-36B58E0DD3A8}" type="presParOf" srcId="{3F9EECEB-D6FF-4286-BFFA-BF6732B2B858}" destId="{A5245D44-10C4-45FC-9AE4-E3C823297B0F}" srcOrd="6" destOrd="0" presId="urn:microsoft.com/office/officeart/2005/8/layout/default"/>
    <dgm:cxn modelId="{E9A3C127-EEB7-4E87-B5E4-130061B4A534}" type="presParOf" srcId="{3F9EECEB-D6FF-4286-BFFA-BF6732B2B858}" destId="{980DB04E-3A7F-4226-B18B-EA21AB7E596B}" srcOrd="7" destOrd="0" presId="urn:microsoft.com/office/officeart/2005/8/layout/default"/>
    <dgm:cxn modelId="{7D0F0170-19EA-4267-9C94-427EB631C84F}" type="presParOf" srcId="{3F9EECEB-D6FF-4286-BFFA-BF6732B2B858}" destId="{DCFBDC00-8B90-4EC8-A37B-1B6BC45F0404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354E121-456A-445A-A232-7B5F82D7C09E}" type="doc">
      <dgm:prSet loTypeId="urn:microsoft.com/office/officeart/2005/8/layout/defaul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pl-PL"/>
        </a:p>
      </dgm:t>
    </dgm:pt>
    <dgm:pt modelId="{85EB45F1-5052-41C6-8998-B3839E608990}">
      <dgm:prSet phldrT="[Tekst]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l-PL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Noting</a:t>
          </a:r>
          <a:r>
            <a: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</a:t>
          </a:r>
          <a:r>
            <a:rPr lang="pl-PL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assistant</a:t>
          </a:r>
          <a:r>
            <a: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  </a:t>
          </a:r>
          <a:endParaRPr lang="pl-PL" dirty="0"/>
        </a:p>
        <a:p>
          <a:pPr marL="0" lvl="0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dirty="0"/>
        </a:p>
      </dgm:t>
    </dgm:pt>
    <dgm:pt modelId="{475838CA-B5AF-452E-9F0E-20BC2C8EC584}" type="parTrans" cxnId="{D58BFF46-C0D2-4631-95DA-FA2A8DC947A5}">
      <dgm:prSet/>
      <dgm:spPr/>
      <dgm:t>
        <a:bodyPr/>
        <a:lstStyle/>
        <a:p>
          <a:endParaRPr lang="pl-PL"/>
        </a:p>
      </dgm:t>
    </dgm:pt>
    <dgm:pt modelId="{AE19D62D-3E08-47B6-AE1A-DC04686542BB}" type="sibTrans" cxnId="{D58BFF46-C0D2-4631-95DA-FA2A8DC947A5}">
      <dgm:prSet/>
      <dgm:spPr/>
      <dgm:t>
        <a:bodyPr/>
        <a:lstStyle/>
        <a:p>
          <a:endParaRPr lang="pl-PL"/>
        </a:p>
      </dgm:t>
    </dgm:pt>
    <dgm:pt modelId="{9EF80695-C468-44F3-96F6-812691DB71DB}">
      <dgm:prSet/>
      <dgm:spPr/>
      <dgm:t>
        <a:bodyPr/>
        <a:lstStyle/>
        <a:p>
          <a:r>
            <a:rPr lang="pl-PL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Transportation</a:t>
          </a:r>
          <a:r>
            <a: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</a:t>
          </a:r>
          <a:r>
            <a:rPr lang="pl-PL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assistants</a:t>
          </a:r>
          <a:endParaRPr lang="pl-PL" dirty="0"/>
        </a:p>
      </dgm:t>
    </dgm:pt>
    <dgm:pt modelId="{A5FFFFC0-4BF8-472C-9222-CBCCF2AB1766}" type="parTrans" cxnId="{3863CEB1-61CD-43AE-B79C-A2E1AC62BF78}">
      <dgm:prSet/>
      <dgm:spPr/>
      <dgm:t>
        <a:bodyPr/>
        <a:lstStyle/>
        <a:p>
          <a:endParaRPr lang="pl-PL"/>
        </a:p>
      </dgm:t>
    </dgm:pt>
    <dgm:pt modelId="{1F384F04-E9CC-488B-8671-AAE3D92D19EC}" type="sibTrans" cxnId="{3863CEB1-61CD-43AE-B79C-A2E1AC62BF78}">
      <dgm:prSet/>
      <dgm:spPr/>
      <dgm:t>
        <a:bodyPr/>
        <a:lstStyle/>
        <a:p>
          <a:endParaRPr lang="pl-PL"/>
        </a:p>
      </dgm:t>
    </dgm:pt>
    <dgm:pt modelId="{170E8E63-3E1A-422F-BD86-B5300DCC4D1C}">
      <dgm:prSet/>
      <dgm:spPr/>
      <dgm:t>
        <a:bodyPr/>
        <a:lstStyle/>
        <a:p>
          <a:r>
            <a:rPr lang="pl-PL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teaching</a:t>
          </a:r>
          <a:r>
            <a: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</a:t>
          </a:r>
          <a:r>
            <a:rPr lang="pl-PL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assistants</a:t>
          </a:r>
          <a:endParaRPr lang="pl-PL" dirty="0"/>
        </a:p>
      </dgm:t>
    </dgm:pt>
    <dgm:pt modelId="{58EB50B4-81EA-49A7-849F-4CD22FA14A7F}" type="parTrans" cxnId="{2008913A-F5C4-4B39-9ACD-69EEF1FC7A71}">
      <dgm:prSet/>
      <dgm:spPr/>
      <dgm:t>
        <a:bodyPr/>
        <a:lstStyle/>
        <a:p>
          <a:endParaRPr lang="pl-PL"/>
        </a:p>
      </dgm:t>
    </dgm:pt>
    <dgm:pt modelId="{9E48DA57-4CFC-4254-A057-BFBEF47E85D5}" type="sibTrans" cxnId="{2008913A-F5C4-4B39-9ACD-69EEF1FC7A71}">
      <dgm:prSet/>
      <dgm:spPr/>
      <dgm:t>
        <a:bodyPr/>
        <a:lstStyle/>
        <a:p>
          <a:endParaRPr lang="pl-PL"/>
        </a:p>
      </dgm:t>
    </dgm:pt>
    <dgm:pt modelId="{C5FB1CAC-59EA-4FEA-A77B-375954EC13F0}" type="pres">
      <dgm:prSet presAssocID="{A354E121-456A-445A-A232-7B5F82D7C09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FAC28A2-F9A9-4F6A-A86B-7286501597BD}" type="pres">
      <dgm:prSet presAssocID="{9EF80695-C468-44F3-96F6-812691DB71DB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816A819-541D-4BAD-98FE-69F562C033CC}" type="pres">
      <dgm:prSet presAssocID="{1F384F04-E9CC-488B-8671-AAE3D92D19EC}" presName="sibTrans" presStyleCnt="0"/>
      <dgm:spPr/>
    </dgm:pt>
    <dgm:pt modelId="{E3654BFE-5753-40D1-B98D-321318502257}" type="pres">
      <dgm:prSet presAssocID="{85EB45F1-5052-41C6-8998-B3839E60899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9B7D0B-0305-4AF8-A8B4-DA4935EABDFF}" type="pres">
      <dgm:prSet presAssocID="{AE19D62D-3E08-47B6-AE1A-DC04686542BB}" presName="sibTrans" presStyleCnt="0"/>
      <dgm:spPr/>
    </dgm:pt>
    <dgm:pt modelId="{D9C5FDBC-EDF6-40D8-8ED8-B022627866D8}" type="pres">
      <dgm:prSet presAssocID="{170E8E63-3E1A-422F-BD86-B5300DCC4D1C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4F60C60-0FE2-4837-92EE-668DFA8718C9}" type="presOf" srcId="{A354E121-456A-445A-A232-7B5F82D7C09E}" destId="{C5FB1CAC-59EA-4FEA-A77B-375954EC13F0}" srcOrd="0" destOrd="0" presId="urn:microsoft.com/office/officeart/2005/8/layout/default"/>
    <dgm:cxn modelId="{D58BFF46-C0D2-4631-95DA-FA2A8DC947A5}" srcId="{A354E121-456A-445A-A232-7B5F82D7C09E}" destId="{85EB45F1-5052-41C6-8998-B3839E608990}" srcOrd="1" destOrd="0" parTransId="{475838CA-B5AF-452E-9F0E-20BC2C8EC584}" sibTransId="{AE19D62D-3E08-47B6-AE1A-DC04686542BB}"/>
    <dgm:cxn modelId="{6A7F9C0F-D6D4-4B45-9BCC-83AB1413B697}" type="presOf" srcId="{85EB45F1-5052-41C6-8998-B3839E608990}" destId="{E3654BFE-5753-40D1-B98D-321318502257}" srcOrd="0" destOrd="0" presId="urn:microsoft.com/office/officeart/2005/8/layout/default"/>
    <dgm:cxn modelId="{3863CEB1-61CD-43AE-B79C-A2E1AC62BF78}" srcId="{A354E121-456A-445A-A232-7B5F82D7C09E}" destId="{9EF80695-C468-44F3-96F6-812691DB71DB}" srcOrd="0" destOrd="0" parTransId="{A5FFFFC0-4BF8-472C-9222-CBCCF2AB1766}" sibTransId="{1F384F04-E9CC-488B-8671-AAE3D92D19EC}"/>
    <dgm:cxn modelId="{0093FA58-4B5D-4DA8-87D5-32E66348272D}" type="presOf" srcId="{170E8E63-3E1A-422F-BD86-B5300DCC4D1C}" destId="{D9C5FDBC-EDF6-40D8-8ED8-B022627866D8}" srcOrd="0" destOrd="0" presId="urn:microsoft.com/office/officeart/2005/8/layout/default"/>
    <dgm:cxn modelId="{6BBCAAF1-EDDD-48FE-8957-C49E92729C13}" type="presOf" srcId="{9EF80695-C468-44F3-96F6-812691DB71DB}" destId="{4FAC28A2-F9A9-4F6A-A86B-7286501597BD}" srcOrd="0" destOrd="0" presId="urn:microsoft.com/office/officeart/2005/8/layout/default"/>
    <dgm:cxn modelId="{2008913A-F5C4-4B39-9ACD-69EEF1FC7A71}" srcId="{A354E121-456A-445A-A232-7B5F82D7C09E}" destId="{170E8E63-3E1A-422F-BD86-B5300DCC4D1C}" srcOrd="2" destOrd="0" parTransId="{58EB50B4-81EA-49A7-849F-4CD22FA14A7F}" sibTransId="{9E48DA57-4CFC-4254-A057-BFBEF47E85D5}"/>
    <dgm:cxn modelId="{8B4CDB47-A42A-496A-847E-F3DD93159234}" type="presParOf" srcId="{C5FB1CAC-59EA-4FEA-A77B-375954EC13F0}" destId="{4FAC28A2-F9A9-4F6A-A86B-7286501597BD}" srcOrd="0" destOrd="0" presId="urn:microsoft.com/office/officeart/2005/8/layout/default"/>
    <dgm:cxn modelId="{F258AD91-B0A9-4D01-9BD4-FE29C394CB89}" type="presParOf" srcId="{C5FB1CAC-59EA-4FEA-A77B-375954EC13F0}" destId="{E816A819-541D-4BAD-98FE-69F562C033CC}" srcOrd="1" destOrd="0" presId="urn:microsoft.com/office/officeart/2005/8/layout/default"/>
    <dgm:cxn modelId="{7EE7F8E1-E47C-4C4B-A310-3BAC6CD6FF7C}" type="presParOf" srcId="{C5FB1CAC-59EA-4FEA-A77B-375954EC13F0}" destId="{E3654BFE-5753-40D1-B98D-321318502257}" srcOrd="2" destOrd="0" presId="urn:microsoft.com/office/officeart/2005/8/layout/default"/>
    <dgm:cxn modelId="{7675294C-BD84-4983-A938-83E6293AB8FE}" type="presParOf" srcId="{C5FB1CAC-59EA-4FEA-A77B-375954EC13F0}" destId="{DB9B7D0B-0305-4AF8-A8B4-DA4935EABDFF}" srcOrd="3" destOrd="0" presId="urn:microsoft.com/office/officeart/2005/8/layout/default"/>
    <dgm:cxn modelId="{6C3A440F-3692-47C4-8EF7-3DAA456386F2}" type="presParOf" srcId="{C5FB1CAC-59EA-4FEA-A77B-375954EC13F0}" destId="{D9C5FDBC-EDF6-40D8-8ED8-B022627866D8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251F5C8-FD09-4219-A56C-95A505F1FC09}" type="doc">
      <dgm:prSet loTypeId="urn:microsoft.com/office/officeart/2005/8/layout/defaul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pl-PL"/>
        </a:p>
      </dgm:t>
    </dgm:pt>
    <dgm:pt modelId="{E581B99E-DEED-4B5A-AB41-3176521E59DE}">
      <dgm:prSet/>
      <dgm:spPr/>
      <dgm:t>
        <a:bodyPr/>
        <a:lstStyle/>
        <a:p>
          <a:r>
            <a:rPr lang="pl-PL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Support for students with disabilities is included in the provisions of internal law,</a:t>
          </a:r>
        </a:p>
      </dgm:t>
    </dgm:pt>
    <dgm:pt modelId="{808771C5-AA88-4791-B440-6EC0C11F73DE}" type="parTrans" cxnId="{78F3146F-9BC2-4708-8187-14C8132CBAD7}">
      <dgm:prSet/>
      <dgm:spPr/>
      <dgm:t>
        <a:bodyPr/>
        <a:lstStyle/>
        <a:p>
          <a:endParaRPr lang="pl-PL"/>
        </a:p>
      </dgm:t>
    </dgm:pt>
    <dgm:pt modelId="{26FFF782-A616-48B4-B301-9F97FB06A7D2}" type="sibTrans" cxnId="{78F3146F-9BC2-4708-8187-14C8132CBAD7}">
      <dgm:prSet/>
      <dgm:spPr/>
      <dgm:t>
        <a:bodyPr/>
        <a:lstStyle/>
        <a:p>
          <a:endParaRPr lang="pl-PL"/>
        </a:p>
      </dgm:t>
    </dgm:pt>
    <dgm:pt modelId="{40423C50-FE4A-4923-9C49-9C5FF0E76858}">
      <dgm:prSet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Special </a:t>
          </a:r>
          <a:r>
            <a:rPr lang="pl-PL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organizational</a:t>
          </a:r>
          <a:r>
            <a: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</a:t>
          </a:r>
          <a:r>
            <a:rPr lang="pl-PL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units</a:t>
          </a:r>
          <a:r>
            <a: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(</a:t>
          </a:r>
          <a:r>
            <a:rPr lang="pl-PL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offices</a:t>
          </a:r>
          <a:r>
            <a: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, </a:t>
          </a:r>
          <a:r>
            <a:rPr lang="pl-PL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departments</a:t>
          </a:r>
          <a:r>
            <a: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) </a:t>
          </a:r>
          <a:r>
            <a:rPr lang="pl-PL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dedicated</a:t>
          </a:r>
          <a:r>
            <a: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to </a:t>
          </a:r>
          <a:r>
            <a:rPr lang="pl-PL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students</a:t>
          </a:r>
          <a:r>
            <a: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with </a:t>
          </a:r>
          <a:r>
            <a:rPr lang="pl-PL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disabilities</a:t>
          </a:r>
          <a:r>
            <a: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</a:t>
          </a:r>
          <a:r>
            <a:rPr lang="pl-PL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are</a:t>
          </a:r>
          <a:r>
            <a: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</a:t>
          </a:r>
          <a:r>
            <a:rPr lang="pl-PL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created</a:t>
          </a:r>
          <a:endParaRPr lang="pl-PL" dirty="0"/>
        </a:p>
        <a:p>
          <a:pPr marL="0" lvl="0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dirty="0">
            <a:effectLst/>
            <a:latin typeface="Calibri" panose="020F050202020403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gm:t>
    </dgm:pt>
    <dgm:pt modelId="{72B12318-1F11-469D-8C3D-CE351836B455}" type="parTrans" cxnId="{579D463D-8BAE-4207-8527-E37B91988045}">
      <dgm:prSet/>
      <dgm:spPr/>
      <dgm:t>
        <a:bodyPr/>
        <a:lstStyle/>
        <a:p>
          <a:endParaRPr lang="pl-PL"/>
        </a:p>
      </dgm:t>
    </dgm:pt>
    <dgm:pt modelId="{5D1AD845-BB01-4BB7-809A-B47FB622E893}" type="sibTrans" cxnId="{579D463D-8BAE-4207-8527-E37B91988045}">
      <dgm:prSet/>
      <dgm:spPr/>
      <dgm:t>
        <a:bodyPr/>
        <a:lstStyle/>
        <a:p>
          <a:endParaRPr lang="pl-PL"/>
        </a:p>
      </dgm:t>
    </dgm:pt>
    <dgm:pt modelId="{1A5B0A87-341B-47B4-8168-081B46296EFA}">
      <dgm:prSet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l-PL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Administrative</a:t>
          </a:r>
          <a:r>
            <a: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and </a:t>
          </a:r>
          <a:r>
            <a:rPr lang="pl-PL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academic</a:t>
          </a:r>
          <a:r>
            <a: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</a:t>
          </a:r>
          <a:r>
            <a:rPr lang="pl-PL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staff</a:t>
          </a:r>
          <a:r>
            <a: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and </a:t>
          </a:r>
          <a:r>
            <a:rPr lang="pl-PL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also</a:t>
          </a:r>
          <a:r>
            <a: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</a:t>
          </a:r>
          <a:r>
            <a:rPr lang="pl-PL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trained</a:t>
          </a:r>
          <a:r>
            <a: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</a:t>
          </a:r>
          <a:r>
            <a:rPr lang="pl-PL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specialists</a:t>
          </a:r>
          <a:r>
            <a: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in the field of </a:t>
          </a:r>
          <a:r>
            <a:rPr lang="pl-PL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psychological</a:t>
          </a:r>
          <a:r>
            <a: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and </a:t>
          </a:r>
          <a:r>
            <a:rPr lang="pl-PL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pedagogical</a:t>
          </a:r>
          <a:r>
            <a: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</a:t>
          </a:r>
          <a:r>
            <a:rPr lang="pl-PL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assistance</a:t>
          </a:r>
          <a:r>
            <a: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</a:t>
          </a:r>
          <a:r>
            <a:rPr lang="pl-PL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work</a:t>
          </a:r>
          <a:r>
            <a: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</a:t>
          </a:r>
          <a:r>
            <a:rPr lang="pl-PL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together</a:t>
          </a:r>
          <a:r>
            <a: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to </a:t>
          </a:r>
          <a:r>
            <a:rPr lang="pl-PL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solve</a:t>
          </a:r>
          <a:r>
            <a: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</a:t>
          </a:r>
          <a:r>
            <a:rPr lang="pl-PL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problems</a:t>
          </a:r>
          <a:r>
            <a: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</a:t>
          </a:r>
          <a:r>
            <a:rPr lang="pl-PL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students</a:t>
          </a:r>
          <a:r>
            <a: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with </a:t>
          </a:r>
          <a:r>
            <a:rPr lang="pl-PL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various</a:t>
          </a:r>
          <a:r>
            <a: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</a:t>
          </a:r>
          <a:r>
            <a:rPr lang="pl-PL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types</a:t>
          </a:r>
          <a:r>
            <a: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of </a:t>
          </a:r>
          <a:r>
            <a:rPr lang="pl-PL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disabilities</a:t>
          </a:r>
          <a:r>
            <a:rPr lang="pl-PL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.</a:t>
          </a:r>
        </a:p>
        <a:p>
          <a:endParaRPr lang="pl-PL" dirty="0">
            <a:effectLst/>
            <a:latin typeface="Calibri" panose="020F050202020403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gm:t>
    </dgm:pt>
    <dgm:pt modelId="{7E372DCD-074D-4AE4-8367-C8573A7AB83F}" type="parTrans" cxnId="{687492DD-1441-400E-822E-77CC77869332}">
      <dgm:prSet/>
      <dgm:spPr/>
      <dgm:t>
        <a:bodyPr/>
        <a:lstStyle/>
        <a:p>
          <a:endParaRPr lang="pl-PL"/>
        </a:p>
      </dgm:t>
    </dgm:pt>
    <dgm:pt modelId="{F43FC8D5-B069-4490-A6DC-6D4B77C9C43C}" type="sibTrans" cxnId="{687492DD-1441-400E-822E-77CC77869332}">
      <dgm:prSet/>
      <dgm:spPr/>
      <dgm:t>
        <a:bodyPr/>
        <a:lstStyle/>
        <a:p>
          <a:endParaRPr lang="pl-PL"/>
        </a:p>
      </dgm:t>
    </dgm:pt>
    <dgm:pt modelId="{763CCBF0-F98B-45A3-A75F-05DF4417A270}" type="pres">
      <dgm:prSet presAssocID="{F251F5C8-FD09-4219-A56C-95A505F1FC0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BD6DD2A-8AFF-4BDA-89BD-90FF2EA19CFA}" type="pres">
      <dgm:prSet presAssocID="{1A5B0A87-341B-47B4-8168-081B46296EFA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7CAB2D-1BB3-4E95-BA22-7B61435B0027}" type="pres">
      <dgm:prSet presAssocID="{F43FC8D5-B069-4490-A6DC-6D4B77C9C43C}" presName="sibTrans" presStyleCnt="0"/>
      <dgm:spPr/>
    </dgm:pt>
    <dgm:pt modelId="{24D2AF16-A739-45A5-A43C-F79BF507727F}" type="pres">
      <dgm:prSet presAssocID="{40423C50-FE4A-4923-9C49-9C5FF0E76858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D4D724-C0C0-4B0F-B680-4EDF0AA6666B}" type="pres">
      <dgm:prSet presAssocID="{5D1AD845-BB01-4BB7-809A-B47FB622E893}" presName="sibTrans" presStyleCnt="0"/>
      <dgm:spPr/>
    </dgm:pt>
    <dgm:pt modelId="{EBEFE620-17D3-4F42-AA2A-7232F2816A2F}" type="pres">
      <dgm:prSet presAssocID="{E581B99E-DEED-4B5A-AB41-3176521E59D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79D463D-8BAE-4207-8527-E37B91988045}" srcId="{F251F5C8-FD09-4219-A56C-95A505F1FC09}" destId="{40423C50-FE4A-4923-9C49-9C5FF0E76858}" srcOrd="1" destOrd="0" parTransId="{72B12318-1F11-469D-8C3D-CE351836B455}" sibTransId="{5D1AD845-BB01-4BB7-809A-B47FB622E893}"/>
    <dgm:cxn modelId="{687492DD-1441-400E-822E-77CC77869332}" srcId="{F251F5C8-FD09-4219-A56C-95A505F1FC09}" destId="{1A5B0A87-341B-47B4-8168-081B46296EFA}" srcOrd="0" destOrd="0" parTransId="{7E372DCD-074D-4AE4-8367-C8573A7AB83F}" sibTransId="{F43FC8D5-B069-4490-A6DC-6D4B77C9C43C}"/>
    <dgm:cxn modelId="{27853E32-1000-4770-A3E7-94F852FC3CCE}" type="presOf" srcId="{F251F5C8-FD09-4219-A56C-95A505F1FC09}" destId="{763CCBF0-F98B-45A3-A75F-05DF4417A270}" srcOrd="0" destOrd="0" presId="urn:microsoft.com/office/officeart/2005/8/layout/default"/>
    <dgm:cxn modelId="{B84DA433-FEED-4889-8404-7384850190D7}" type="presOf" srcId="{E581B99E-DEED-4B5A-AB41-3176521E59DE}" destId="{EBEFE620-17D3-4F42-AA2A-7232F2816A2F}" srcOrd="0" destOrd="0" presId="urn:microsoft.com/office/officeart/2005/8/layout/default"/>
    <dgm:cxn modelId="{5212782B-6599-4A05-8142-5C1372EDB5A8}" type="presOf" srcId="{40423C50-FE4A-4923-9C49-9C5FF0E76858}" destId="{24D2AF16-A739-45A5-A43C-F79BF507727F}" srcOrd="0" destOrd="0" presId="urn:microsoft.com/office/officeart/2005/8/layout/default"/>
    <dgm:cxn modelId="{9A7A1935-46A7-4612-BCF0-47239FE3A670}" type="presOf" srcId="{1A5B0A87-341B-47B4-8168-081B46296EFA}" destId="{9BD6DD2A-8AFF-4BDA-89BD-90FF2EA19CFA}" srcOrd="0" destOrd="0" presId="urn:microsoft.com/office/officeart/2005/8/layout/default"/>
    <dgm:cxn modelId="{78F3146F-9BC2-4708-8187-14C8132CBAD7}" srcId="{F251F5C8-FD09-4219-A56C-95A505F1FC09}" destId="{E581B99E-DEED-4B5A-AB41-3176521E59DE}" srcOrd="2" destOrd="0" parTransId="{808771C5-AA88-4791-B440-6EC0C11F73DE}" sibTransId="{26FFF782-A616-48B4-B301-9F97FB06A7D2}"/>
    <dgm:cxn modelId="{D9175359-9CD2-4F43-B3AD-1186321B17CF}" type="presParOf" srcId="{763CCBF0-F98B-45A3-A75F-05DF4417A270}" destId="{9BD6DD2A-8AFF-4BDA-89BD-90FF2EA19CFA}" srcOrd="0" destOrd="0" presId="urn:microsoft.com/office/officeart/2005/8/layout/default"/>
    <dgm:cxn modelId="{3140ED45-07C2-4D57-AE9E-D24CEDB7982B}" type="presParOf" srcId="{763CCBF0-F98B-45A3-A75F-05DF4417A270}" destId="{FC7CAB2D-1BB3-4E95-BA22-7B61435B0027}" srcOrd="1" destOrd="0" presId="urn:microsoft.com/office/officeart/2005/8/layout/default"/>
    <dgm:cxn modelId="{7B93D69E-59BE-4D00-8D64-AF099B334730}" type="presParOf" srcId="{763CCBF0-F98B-45A3-A75F-05DF4417A270}" destId="{24D2AF16-A739-45A5-A43C-F79BF507727F}" srcOrd="2" destOrd="0" presId="urn:microsoft.com/office/officeart/2005/8/layout/default"/>
    <dgm:cxn modelId="{B2FBA29F-196E-449E-B6A3-0206B1B2C749}" type="presParOf" srcId="{763CCBF0-F98B-45A3-A75F-05DF4417A270}" destId="{0AD4D724-C0C0-4B0F-B680-4EDF0AA6666B}" srcOrd="3" destOrd="0" presId="urn:microsoft.com/office/officeart/2005/8/layout/default"/>
    <dgm:cxn modelId="{B12827FA-A666-4EF3-83A0-DF7AE2FB1A3A}" type="presParOf" srcId="{763CCBF0-F98B-45A3-A75F-05DF4417A270}" destId="{EBEFE620-17D3-4F42-AA2A-7232F2816A2F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C1517A-E292-4E99-9A63-D6FEE8B0DA82}">
      <dsp:nvSpPr>
        <dsp:cNvPr id="0" name=""/>
        <dsp:cNvSpPr/>
      </dsp:nvSpPr>
      <dsp:spPr>
        <a:xfrm>
          <a:off x="0" y="39687"/>
          <a:ext cx="3286125" cy="197167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AutoNum type="arabicPeriod"/>
          </a:pPr>
          <a:r>
            <a:rPr lang="pl-PL" sz="1300" kern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The support is applied to students and doctoral students of all forms and faculties of studies and is therefore universal.</a:t>
          </a:r>
        </a:p>
      </dsp:txBody>
      <dsp:txXfrm>
        <a:off x="0" y="39687"/>
        <a:ext cx="3286125" cy="1971675"/>
      </dsp:txXfrm>
    </dsp:sp>
    <dsp:sp modelId="{13316203-4E2C-42A9-86BC-6B9C6A552236}">
      <dsp:nvSpPr>
        <dsp:cNvPr id="0" name=""/>
        <dsp:cNvSpPr/>
      </dsp:nvSpPr>
      <dsp:spPr>
        <a:xfrm>
          <a:off x="3614737" y="39687"/>
          <a:ext cx="3286125" cy="197167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AutoNum type="arabicPeriod"/>
          </a:pPr>
          <a:r>
            <a:rPr lang="pl-PL" sz="1300" kern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The aim of the support is to equalise the educational opportunities of persons with disabilities and other persons in a special health situation in full access to education and scientific activity at the University.</a:t>
          </a:r>
        </a:p>
      </dsp:txBody>
      <dsp:txXfrm>
        <a:off x="3614737" y="39687"/>
        <a:ext cx="3286125" cy="1971675"/>
      </dsp:txXfrm>
    </dsp:sp>
    <dsp:sp modelId="{F9D48BF9-867E-4E6A-B006-24EC8BA05DDE}">
      <dsp:nvSpPr>
        <dsp:cNvPr id="0" name=""/>
        <dsp:cNvSpPr/>
      </dsp:nvSpPr>
      <dsp:spPr>
        <a:xfrm>
          <a:off x="7229475" y="39687"/>
          <a:ext cx="3286125" cy="197167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AutoNum type="arabicPeriod"/>
          </a:pPr>
          <a:r>
            <a:rPr lang="pl-PL" sz="1300" kern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Within the framework of support, it is necessary to grant additional rights to persons with disabilities, but this should be done in such a way as to avoid favouring a certain group of people, e.g. students with disabilities (or students with some kind of disability) over other students . The principle of equal opportunities for all students and doctoral students must always be respected.</a:t>
          </a:r>
        </a:p>
      </dsp:txBody>
      <dsp:txXfrm>
        <a:off x="7229475" y="39687"/>
        <a:ext cx="3286125" cy="1971675"/>
      </dsp:txXfrm>
    </dsp:sp>
    <dsp:sp modelId="{B71CBEB5-A724-43E3-9BE1-EAEB0312CEB5}">
      <dsp:nvSpPr>
        <dsp:cNvPr id="0" name=""/>
        <dsp:cNvSpPr/>
      </dsp:nvSpPr>
      <dsp:spPr>
        <a:xfrm>
          <a:off x="1807368" y="2339975"/>
          <a:ext cx="3286125" cy="197167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AutoNum type="arabicPeriod"/>
          </a:pPr>
          <a:r>
            <a:rPr lang="pl-PL" sz="1300" kern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Support may concern the adaptation of examination forms, the course of study as well as the physical environment in which teaching and research take place.</a:t>
          </a:r>
        </a:p>
      </dsp:txBody>
      <dsp:txXfrm>
        <a:off x="1807368" y="2339975"/>
        <a:ext cx="3286125" cy="1971675"/>
      </dsp:txXfrm>
    </dsp:sp>
    <dsp:sp modelId="{48153A4B-C823-4B0C-98BF-7A3FF74D3267}">
      <dsp:nvSpPr>
        <dsp:cNvPr id="0" name=""/>
        <dsp:cNvSpPr/>
      </dsp:nvSpPr>
      <dsp:spPr>
        <a:xfrm>
          <a:off x="5422106" y="2339975"/>
          <a:ext cx="3286125" cy="1971675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AutoNum type="arabicPeriod"/>
          </a:pPr>
          <a:r>
            <a:rPr lang="pl-PL" sz="1300" kern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Support involves making changes to ensure that persons with disabilities can enjoy all human rights and fundamental freedoms on an equal basis with others.</a:t>
          </a:r>
        </a:p>
      </dsp:txBody>
      <dsp:txXfrm>
        <a:off x="5422106" y="2339975"/>
        <a:ext cx="3286125" cy="197167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6D2A5A-89BA-4475-8F0F-912FF9E407DC}">
      <dsp:nvSpPr>
        <dsp:cNvPr id="0" name=""/>
        <dsp:cNvSpPr/>
      </dsp:nvSpPr>
      <dsp:spPr>
        <a:xfrm>
          <a:off x="0" y="3117"/>
          <a:ext cx="10515600" cy="2001196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3000" kern="1200" dirty="0" err="1"/>
            <a:t>Adjustment</a:t>
          </a:r>
          <a:r>
            <a:rPr lang="pl-PL" sz="3000" kern="1200" dirty="0"/>
            <a:t> of the </a:t>
          </a:r>
          <a:r>
            <a:rPr lang="pl-PL" sz="3000" kern="1200" dirty="0" err="1"/>
            <a:t>teaching</a:t>
          </a:r>
          <a:r>
            <a:rPr lang="pl-PL" sz="3000" kern="1200" dirty="0"/>
            <a:t> </a:t>
          </a:r>
          <a:r>
            <a:rPr lang="pl-PL" sz="3000" kern="1200" dirty="0" err="1"/>
            <a:t>process</a:t>
          </a:r>
          <a:r>
            <a:rPr lang="pl-PL" sz="3000" kern="1200" dirty="0"/>
            <a:t> </a:t>
          </a:r>
          <a:r>
            <a:rPr lang="pl-PL" sz="3000" kern="1200" dirty="0" err="1"/>
            <a:t>are</a:t>
          </a:r>
          <a:r>
            <a:rPr lang="pl-PL" sz="3000" kern="1200" dirty="0"/>
            <a:t> </a:t>
          </a:r>
          <a:r>
            <a:rPr lang="pl-PL" sz="3000" kern="1200" dirty="0" err="1"/>
            <a:t>granted</a:t>
          </a:r>
          <a:r>
            <a:rPr lang="pl-PL" sz="3000" kern="1200" dirty="0"/>
            <a:t> upon </a:t>
          </a:r>
          <a:r>
            <a:rPr lang="pl-PL" sz="3000" kern="1200" dirty="0" err="1"/>
            <a:t>written</a:t>
          </a:r>
          <a:r>
            <a:rPr lang="pl-PL" sz="3000" kern="1200" dirty="0"/>
            <a:t> </a:t>
          </a:r>
          <a:r>
            <a:rPr lang="pl-PL" sz="3000" kern="1200" dirty="0" err="1"/>
            <a:t>request</a:t>
          </a:r>
          <a:r>
            <a:rPr lang="pl-PL" sz="3000" kern="1200" dirty="0"/>
            <a:t> of the person </a:t>
          </a:r>
          <a:r>
            <a:rPr lang="pl-PL" sz="3000" kern="1200" dirty="0" err="1"/>
            <a:t>applying</a:t>
          </a:r>
          <a:r>
            <a:rPr lang="pl-PL" sz="3000" kern="1200" dirty="0"/>
            <a:t> for </a:t>
          </a:r>
          <a:r>
            <a:rPr lang="pl-PL" sz="3000" kern="1200" dirty="0" err="1"/>
            <a:t>adaptation</a:t>
          </a:r>
          <a:endParaRPr lang="pl-PL" sz="3000" kern="1200" dirty="0"/>
        </a:p>
      </dsp:txBody>
      <dsp:txXfrm>
        <a:off x="97690" y="100807"/>
        <a:ext cx="10320220" cy="1805816"/>
      </dsp:txXfrm>
    </dsp:sp>
    <dsp:sp modelId="{3A0A5104-419A-4990-8562-441F24A2F009}">
      <dsp:nvSpPr>
        <dsp:cNvPr id="0" name=""/>
        <dsp:cNvSpPr/>
      </dsp:nvSpPr>
      <dsp:spPr>
        <a:xfrm>
          <a:off x="0" y="2090713"/>
          <a:ext cx="10515600" cy="2125743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AutoNum type="arabicParenR"/>
          </a:pPr>
          <a:r>
            <a:rPr lang="pl-PL" sz="3000" kern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Each applicant's case for an adjustment shall be considered on an individual basis, in line with the idea of equalising educational opportunities and reasonable adjustments for needs arising from a disability or chronic illness.</a:t>
          </a:r>
        </a:p>
      </dsp:txBody>
      <dsp:txXfrm>
        <a:off x="103770" y="2194483"/>
        <a:ext cx="10308060" cy="191820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5EFC22-B3B5-4ABE-B270-0703EDB2C4C5}">
      <dsp:nvSpPr>
        <dsp:cNvPr id="0" name=""/>
        <dsp:cNvSpPr/>
      </dsp:nvSpPr>
      <dsp:spPr>
        <a:xfrm>
          <a:off x="0" y="39687"/>
          <a:ext cx="3286125" cy="197167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l-PL" sz="19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the </a:t>
          </a:r>
          <a:r>
            <a:rPr lang="pl-PL" sz="1900" kern="1200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degree</a:t>
          </a:r>
          <a:r>
            <a:rPr lang="pl-PL" sz="19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and </a:t>
          </a:r>
          <a:r>
            <a:rPr lang="pl-PL" sz="1900" kern="1200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type</a:t>
          </a:r>
          <a:r>
            <a:rPr lang="pl-PL" sz="19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of </a:t>
          </a:r>
          <a:r>
            <a:rPr lang="pl-PL" sz="1900" kern="1200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disability</a:t>
          </a:r>
          <a:endParaRPr lang="pl-PL" sz="1900" kern="1200" dirty="0"/>
        </a:p>
        <a:p>
          <a:pPr marL="0"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1900" kern="1200" dirty="0"/>
        </a:p>
      </dsp:txBody>
      <dsp:txXfrm>
        <a:off x="0" y="39687"/>
        <a:ext cx="3286125" cy="1971675"/>
      </dsp:txXfrm>
    </dsp:sp>
    <dsp:sp modelId="{6D972FA3-0BB1-4DAF-B7F8-FB6F95C53F0A}">
      <dsp:nvSpPr>
        <dsp:cNvPr id="0" name=""/>
        <dsp:cNvSpPr/>
      </dsp:nvSpPr>
      <dsp:spPr>
        <a:xfrm>
          <a:off x="3614737" y="39687"/>
          <a:ext cx="3286125" cy="197167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900" kern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special needs related to student’s health condition</a:t>
          </a:r>
          <a:endParaRPr lang="pl-PL" sz="1900" kern="1200"/>
        </a:p>
      </dsp:txBody>
      <dsp:txXfrm>
        <a:off x="3614737" y="39687"/>
        <a:ext cx="3286125" cy="1971675"/>
      </dsp:txXfrm>
    </dsp:sp>
    <dsp:sp modelId="{645A3683-9728-48BD-941A-76B60CA6F5C7}">
      <dsp:nvSpPr>
        <dsp:cNvPr id="0" name=""/>
        <dsp:cNvSpPr/>
      </dsp:nvSpPr>
      <dsp:spPr>
        <a:xfrm>
          <a:off x="7229475" y="39687"/>
          <a:ext cx="3286125" cy="197167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Symbol" panose="05050102010706020507" pitchFamily="18" charset="2"/>
            <a:buChar char=""/>
          </a:pPr>
          <a:r>
            <a:rPr lang="pl-PL" sz="1900" kern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the relations between the type of disability or health condition and the difficulties in performing one's obligations related to the educational process or research.</a:t>
          </a:r>
        </a:p>
      </dsp:txBody>
      <dsp:txXfrm>
        <a:off x="7229475" y="39687"/>
        <a:ext cx="3286125" cy="1971675"/>
      </dsp:txXfrm>
    </dsp:sp>
    <dsp:sp modelId="{A5245D44-10C4-45FC-9AE4-E3C823297B0F}">
      <dsp:nvSpPr>
        <dsp:cNvPr id="0" name=""/>
        <dsp:cNvSpPr/>
      </dsp:nvSpPr>
      <dsp:spPr>
        <a:xfrm>
          <a:off x="1807368" y="2339975"/>
          <a:ext cx="3286125" cy="197167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l-PL" sz="19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the </a:t>
          </a:r>
          <a:r>
            <a:rPr lang="pl-PL" sz="1900" kern="1200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specific</a:t>
          </a:r>
          <a:r>
            <a:rPr lang="pl-PL" sz="19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</a:t>
          </a:r>
          <a:r>
            <a:rPr lang="pl-PL" sz="1900" kern="1200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substantive</a:t>
          </a:r>
          <a:r>
            <a:rPr lang="pl-PL" sz="19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</a:t>
          </a:r>
          <a:r>
            <a:rPr lang="pl-PL" sz="1900" kern="1200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requirements</a:t>
          </a:r>
          <a:r>
            <a:rPr lang="pl-PL" sz="19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</a:t>
          </a:r>
          <a:r>
            <a:rPr lang="pl-PL" sz="1900" kern="1200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related</a:t>
          </a:r>
          <a:r>
            <a:rPr lang="pl-PL" sz="19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to the </a:t>
          </a:r>
          <a:r>
            <a:rPr lang="pl-PL" sz="1900" kern="1200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course</a:t>
          </a:r>
          <a:r>
            <a:rPr lang="pl-PL" sz="19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of </a:t>
          </a:r>
          <a:r>
            <a:rPr lang="pl-PL" sz="1900" kern="1200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education</a:t>
          </a:r>
          <a:r>
            <a:rPr lang="pl-PL" sz="19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;</a:t>
          </a:r>
        </a:p>
        <a:p>
          <a:pPr marL="0"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l-PL" sz="1900" kern="1200" dirty="0"/>
        </a:p>
      </dsp:txBody>
      <dsp:txXfrm>
        <a:off x="1807368" y="2339975"/>
        <a:ext cx="3286125" cy="1971675"/>
      </dsp:txXfrm>
    </dsp:sp>
    <dsp:sp modelId="{DCFBDC00-8B90-4EC8-A37B-1B6BC45F0404}">
      <dsp:nvSpPr>
        <dsp:cNvPr id="0" name=""/>
        <dsp:cNvSpPr/>
      </dsp:nvSpPr>
      <dsp:spPr>
        <a:xfrm>
          <a:off x="5422106" y="2339975"/>
          <a:ext cx="3286125" cy="1971675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900" kern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justified and reasonable needs of the applicants for adjustments related to the correct implementation of the educational process and research</a:t>
          </a:r>
          <a:endParaRPr lang="pl-PL" sz="1900" kern="1200"/>
        </a:p>
      </dsp:txBody>
      <dsp:txXfrm>
        <a:off x="5422106" y="2339975"/>
        <a:ext cx="3286125" cy="197167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AC28A2-F9A9-4F6A-A86B-7286501597BD}">
      <dsp:nvSpPr>
        <dsp:cNvPr id="0" name=""/>
        <dsp:cNvSpPr/>
      </dsp:nvSpPr>
      <dsp:spPr>
        <a:xfrm>
          <a:off x="1748064" y="2975"/>
          <a:ext cx="3342605" cy="2005563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3800" kern="1200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Transportation</a:t>
          </a:r>
          <a:r>
            <a:rPr lang="pl-PL" sz="38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</a:t>
          </a:r>
          <a:r>
            <a:rPr lang="pl-PL" sz="3800" kern="1200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assistants</a:t>
          </a:r>
          <a:endParaRPr lang="pl-PL" sz="3800" kern="1200" dirty="0"/>
        </a:p>
      </dsp:txBody>
      <dsp:txXfrm>
        <a:off x="1748064" y="2975"/>
        <a:ext cx="3342605" cy="2005563"/>
      </dsp:txXfrm>
    </dsp:sp>
    <dsp:sp modelId="{E3654BFE-5753-40D1-B98D-321318502257}">
      <dsp:nvSpPr>
        <dsp:cNvPr id="0" name=""/>
        <dsp:cNvSpPr/>
      </dsp:nvSpPr>
      <dsp:spPr>
        <a:xfrm>
          <a:off x="5424930" y="2975"/>
          <a:ext cx="3342605" cy="2005563"/>
        </a:xfrm>
        <a:prstGeom prst="rect">
          <a:avLst/>
        </a:prstGeom>
        <a:solidFill>
          <a:schemeClr val="accent4">
            <a:hueOff val="4900445"/>
            <a:satOff val="-20388"/>
            <a:lumOff val="480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l-PL" sz="3800" kern="1200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Noting</a:t>
          </a:r>
          <a:r>
            <a:rPr lang="pl-PL" sz="38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</a:t>
          </a:r>
          <a:r>
            <a:rPr lang="pl-PL" sz="3800" kern="1200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assistant</a:t>
          </a:r>
          <a:r>
            <a:rPr lang="pl-PL" sz="38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  </a:t>
          </a:r>
          <a:endParaRPr lang="pl-PL" sz="3800" kern="1200" dirty="0"/>
        </a:p>
        <a:p>
          <a:pPr marL="0"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3800" kern="1200" dirty="0"/>
        </a:p>
      </dsp:txBody>
      <dsp:txXfrm>
        <a:off x="5424930" y="2975"/>
        <a:ext cx="3342605" cy="2005563"/>
      </dsp:txXfrm>
    </dsp:sp>
    <dsp:sp modelId="{D9C5FDBC-EDF6-40D8-8ED8-B022627866D8}">
      <dsp:nvSpPr>
        <dsp:cNvPr id="0" name=""/>
        <dsp:cNvSpPr/>
      </dsp:nvSpPr>
      <dsp:spPr>
        <a:xfrm>
          <a:off x="3586497" y="2342799"/>
          <a:ext cx="3342605" cy="2005563"/>
        </a:xfrm>
        <a:prstGeom prst="rect">
          <a:avLst/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3800" kern="1200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teaching</a:t>
          </a:r>
          <a:r>
            <a:rPr lang="pl-PL" sz="38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</a:t>
          </a:r>
          <a:r>
            <a:rPr lang="pl-PL" sz="3800" kern="1200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assistants</a:t>
          </a:r>
          <a:endParaRPr lang="pl-PL" sz="3800" kern="1200" dirty="0"/>
        </a:p>
      </dsp:txBody>
      <dsp:txXfrm>
        <a:off x="3586497" y="2342799"/>
        <a:ext cx="3342605" cy="200556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D6DD2A-8AFF-4BDA-89BD-90FF2EA19CFA}">
      <dsp:nvSpPr>
        <dsp:cNvPr id="0" name=""/>
        <dsp:cNvSpPr/>
      </dsp:nvSpPr>
      <dsp:spPr>
        <a:xfrm>
          <a:off x="1748064" y="2975"/>
          <a:ext cx="3342605" cy="2005563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l-PL" sz="1700" kern="1200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Administrative</a:t>
          </a:r>
          <a:r>
            <a:rPr lang="pl-PL" sz="17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and </a:t>
          </a:r>
          <a:r>
            <a:rPr lang="pl-PL" sz="1700" kern="1200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academic</a:t>
          </a:r>
          <a:r>
            <a:rPr lang="pl-PL" sz="17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</a:t>
          </a:r>
          <a:r>
            <a:rPr lang="pl-PL" sz="1700" kern="1200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staff</a:t>
          </a:r>
          <a:r>
            <a:rPr lang="pl-PL" sz="17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and </a:t>
          </a:r>
          <a:r>
            <a:rPr lang="pl-PL" sz="1700" kern="1200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also</a:t>
          </a:r>
          <a:r>
            <a:rPr lang="pl-PL" sz="17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</a:t>
          </a:r>
          <a:r>
            <a:rPr lang="pl-PL" sz="1700" kern="1200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trained</a:t>
          </a:r>
          <a:r>
            <a:rPr lang="pl-PL" sz="17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</a:t>
          </a:r>
          <a:r>
            <a:rPr lang="pl-PL" sz="1700" kern="1200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specialists</a:t>
          </a:r>
          <a:r>
            <a:rPr lang="pl-PL" sz="17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in the field of </a:t>
          </a:r>
          <a:r>
            <a:rPr lang="pl-PL" sz="1700" kern="1200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psychological</a:t>
          </a:r>
          <a:r>
            <a:rPr lang="pl-PL" sz="17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and </a:t>
          </a:r>
          <a:r>
            <a:rPr lang="pl-PL" sz="1700" kern="1200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pedagogical</a:t>
          </a:r>
          <a:r>
            <a:rPr lang="pl-PL" sz="17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</a:t>
          </a:r>
          <a:r>
            <a:rPr lang="pl-PL" sz="1700" kern="1200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assistance</a:t>
          </a:r>
          <a:r>
            <a:rPr lang="pl-PL" sz="17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</a:t>
          </a:r>
          <a:r>
            <a:rPr lang="pl-PL" sz="1700" kern="1200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work</a:t>
          </a:r>
          <a:r>
            <a:rPr lang="pl-PL" sz="17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</a:t>
          </a:r>
          <a:r>
            <a:rPr lang="pl-PL" sz="1700" kern="1200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together</a:t>
          </a:r>
          <a:r>
            <a:rPr lang="pl-PL" sz="17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to </a:t>
          </a:r>
          <a:r>
            <a:rPr lang="pl-PL" sz="1700" kern="1200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solve</a:t>
          </a:r>
          <a:r>
            <a:rPr lang="pl-PL" sz="17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</a:t>
          </a:r>
          <a:r>
            <a:rPr lang="pl-PL" sz="1700" kern="1200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problems</a:t>
          </a:r>
          <a:r>
            <a:rPr lang="pl-PL" sz="17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</a:t>
          </a:r>
          <a:r>
            <a:rPr lang="pl-PL" sz="1700" kern="1200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students</a:t>
          </a:r>
          <a:r>
            <a:rPr lang="pl-PL" sz="17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with </a:t>
          </a:r>
          <a:r>
            <a:rPr lang="pl-PL" sz="1700" kern="1200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various</a:t>
          </a:r>
          <a:r>
            <a:rPr lang="pl-PL" sz="17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</a:t>
          </a:r>
          <a:r>
            <a:rPr lang="pl-PL" sz="1700" kern="1200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types</a:t>
          </a:r>
          <a:r>
            <a:rPr lang="pl-PL" sz="17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of </a:t>
          </a:r>
          <a:r>
            <a:rPr lang="pl-PL" sz="1700" kern="1200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disabilities</a:t>
          </a:r>
          <a:r>
            <a:rPr lang="pl-PL" sz="17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.</a:t>
          </a:r>
        </a:p>
        <a:p>
          <a:pPr algn="ctr">
            <a:spcBef>
              <a:spcPct val="0"/>
            </a:spcBef>
          </a:pPr>
          <a:endParaRPr lang="pl-PL" sz="1700" kern="1200" dirty="0">
            <a:effectLst/>
            <a:latin typeface="Calibri" panose="020F050202020403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sp:txBody>
      <dsp:txXfrm>
        <a:off x="1748064" y="2975"/>
        <a:ext cx="3342605" cy="2005563"/>
      </dsp:txXfrm>
    </dsp:sp>
    <dsp:sp modelId="{24D2AF16-A739-45A5-A43C-F79BF507727F}">
      <dsp:nvSpPr>
        <dsp:cNvPr id="0" name=""/>
        <dsp:cNvSpPr/>
      </dsp:nvSpPr>
      <dsp:spPr>
        <a:xfrm>
          <a:off x="5424930" y="2975"/>
          <a:ext cx="3342605" cy="2005563"/>
        </a:xfrm>
        <a:prstGeom prst="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l-PL" sz="17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Special </a:t>
          </a:r>
          <a:r>
            <a:rPr lang="pl-PL" sz="1700" kern="1200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organizational</a:t>
          </a:r>
          <a:r>
            <a:rPr lang="pl-PL" sz="17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</a:t>
          </a:r>
          <a:r>
            <a:rPr lang="pl-PL" sz="1700" kern="1200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units</a:t>
          </a:r>
          <a:r>
            <a:rPr lang="pl-PL" sz="17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(</a:t>
          </a:r>
          <a:r>
            <a:rPr lang="pl-PL" sz="1700" kern="1200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offices</a:t>
          </a:r>
          <a:r>
            <a:rPr lang="pl-PL" sz="17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, </a:t>
          </a:r>
          <a:r>
            <a:rPr lang="pl-PL" sz="1700" kern="1200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departments</a:t>
          </a:r>
          <a:r>
            <a:rPr lang="pl-PL" sz="17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) </a:t>
          </a:r>
          <a:r>
            <a:rPr lang="pl-PL" sz="1700" kern="1200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dedicated</a:t>
          </a:r>
          <a:r>
            <a:rPr lang="pl-PL" sz="17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to </a:t>
          </a:r>
          <a:r>
            <a:rPr lang="pl-PL" sz="1700" kern="1200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students</a:t>
          </a:r>
          <a:r>
            <a:rPr lang="pl-PL" sz="17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with </a:t>
          </a:r>
          <a:r>
            <a:rPr lang="pl-PL" sz="1700" kern="1200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disabilities</a:t>
          </a:r>
          <a:r>
            <a:rPr lang="pl-PL" sz="17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</a:t>
          </a:r>
          <a:r>
            <a:rPr lang="pl-PL" sz="1700" kern="1200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are</a:t>
          </a:r>
          <a:r>
            <a:rPr lang="pl-PL" sz="17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 </a:t>
          </a:r>
          <a:r>
            <a:rPr lang="pl-PL" sz="1700" kern="1200" dirty="0" err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created</a:t>
          </a:r>
          <a:endParaRPr lang="pl-PL" sz="1700" kern="1200" dirty="0"/>
        </a:p>
        <a:p>
          <a:pPr marL="0"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1700" kern="1200" dirty="0">
            <a:effectLst/>
            <a:latin typeface="Calibri" panose="020F0502020204030204" pitchFamily="34" charset="0"/>
            <a:ea typeface="Calibri" panose="020F0502020204030204" pitchFamily="34" charset="0"/>
            <a:cs typeface="Times New Roman" panose="02020603050405020304" pitchFamily="18" charset="0"/>
          </a:endParaRPr>
        </a:p>
      </dsp:txBody>
      <dsp:txXfrm>
        <a:off x="5424930" y="2975"/>
        <a:ext cx="3342605" cy="2005563"/>
      </dsp:txXfrm>
    </dsp:sp>
    <dsp:sp modelId="{EBEFE620-17D3-4F42-AA2A-7232F2816A2F}">
      <dsp:nvSpPr>
        <dsp:cNvPr id="0" name=""/>
        <dsp:cNvSpPr/>
      </dsp:nvSpPr>
      <dsp:spPr>
        <a:xfrm>
          <a:off x="3586497" y="2342799"/>
          <a:ext cx="3342605" cy="2005563"/>
        </a:xfrm>
        <a:prstGeom prst="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l-PL" sz="1700" kern="12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rPr>
            <a:t>Support for students with disabilities is included in the provisions of internal law,</a:t>
          </a:r>
        </a:p>
      </dsp:txBody>
      <dsp:txXfrm>
        <a:off x="3586497" y="2342799"/>
        <a:ext cx="3342605" cy="20055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B54CB69-7DDF-4052-B3F4-B75D17E790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700FA352-B96A-464A-B81C-2355904EFA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C3D00176-47B5-458D-BDEE-790F54CA7B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B1FB2-2EE0-45FE-9187-735A51829A4D}" type="datetimeFigureOut">
              <a:rPr lang="pl-PL" smtClean="0"/>
              <a:t>21.02.2022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D20222A9-F319-4082-A4C4-1B24E8BD38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59447205-8B09-46A4-AF1D-DAF87C4946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AC1B0-FADF-4FC7-87EE-71C31288F21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747336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6BD43DD-1AA4-4FD4-9217-9B5B7014E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A5E5345C-21BD-4F67-BDD1-956AFF4895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E418EE13-160C-4F56-B7A0-EEC80B1582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B1FB2-2EE0-45FE-9187-735A51829A4D}" type="datetimeFigureOut">
              <a:rPr lang="pl-PL" smtClean="0"/>
              <a:t>21.02.2022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6584A312-1640-4605-A1E1-63BD3467D5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8217B94B-B52C-4C43-960B-BD07DB1015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AC1B0-FADF-4FC7-87EE-71C31288F21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9185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2A3EE94D-2401-42AD-BFA9-FCF0BAE5D6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A38A54CC-9BCA-4CC9-9880-ED1ED43F6B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70F3BF48-2439-4600-9678-FD4C6357F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B1FB2-2EE0-45FE-9187-735A51829A4D}" type="datetimeFigureOut">
              <a:rPr lang="pl-PL" smtClean="0"/>
              <a:t>21.02.2022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7ED60A3E-7342-41B1-B5D1-C7111A0BA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63ABD042-20FD-42C2-A991-1D8B71791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AC1B0-FADF-4FC7-87EE-71C31288F21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257777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E3E69D2-97CB-4239-8629-46D229FCE8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65EC45C-418D-43D2-912C-EDB46EC0A6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88786257-C185-4753-8E04-462E12DE1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B1FB2-2EE0-45FE-9187-735A51829A4D}" type="datetimeFigureOut">
              <a:rPr lang="pl-PL" smtClean="0"/>
              <a:t>21.02.2022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DA1F0F3-89B9-4490-81E5-CC631DF0B2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CC892D81-2D22-4539-8A3D-0F468AE8AA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AC1B0-FADF-4FC7-87EE-71C31288F21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449911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104A14D-62AD-48C3-BFC7-132455701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962D2EF4-D169-4EEE-ABC7-A7FD2A6249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CA44D390-994D-44AB-9B26-FD1A270F6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B1FB2-2EE0-45FE-9187-735A51829A4D}" type="datetimeFigureOut">
              <a:rPr lang="pl-PL" smtClean="0"/>
              <a:t>21.02.2022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B5AD288C-6B88-4232-AEA2-8E6D25790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F44DF95-90BC-4D67-B9A8-0EBFA7B4D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AC1B0-FADF-4FC7-87EE-71C31288F21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04895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CF2CEB8-E569-49C8-B306-C04F44712E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040925D-8476-4B41-8F29-A6748D7562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DAE5CD8F-4B6D-4AD4-B76A-913BFD87E3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70B833A3-CE9E-4BDB-80B4-CD67763136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B1FB2-2EE0-45FE-9187-735A51829A4D}" type="datetimeFigureOut">
              <a:rPr lang="pl-PL" smtClean="0"/>
              <a:t>21.02.2022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C524D2D0-7087-406D-819C-911DC26799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C89C7EB0-E315-443C-A418-8AFC41287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AC1B0-FADF-4FC7-87EE-71C31288F21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465903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38C2ED6-59F1-4C24-B81C-3F1DE3A3B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D2A6AC69-339C-48B4-9761-6F734C1068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BC6BF608-A985-44FF-A709-5FB1A84CF9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B2C8C0A2-5865-4580-A087-06AF8074F1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3F6E6C27-F52F-41AD-9D06-A64F69E0B7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8797A9A5-8578-4E95-ACCA-D8775C3A5E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B1FB2-2EE0-45FE-9187-735A51829A4D}" type="datetimeFigureOut">
              <a:rPr lang="pl-PL" smtClean="0"/>
              <a:t>21.02.2022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3449AEE7-6078-4102-820B-50D90BAC49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81CA36E8-C294-4489-9D77-BF08595A0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AC1B0-FADF-4FC7-87EE-71C31288F21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69715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DA503FC-82EE-49F3-8AC5-77B2D4804B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0B5AA7D0-2CF0-4A4B-A702-B9C09298BB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B1FB2-2EE0-45FE-9187-735A51829A4D}" type="datetimeFigureOut">
              <a:rPr lang="pl-PL" smtClean="0"/>
              <a:t>21.02.2022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DEED99A7-C8D3-4159-93C4-F5461AA3B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47A5F833-D49B-4E3A-8012-379EA41B3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AC1B0-FADF-4FC7-87EE-71C31288F21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98642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CC64515C-7355-48C6-8A7D-0496F39D7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B1FB2-2EE0-45FE-9187-735A51829A4D}" type="datetimeFigureOut">
              <a:rPr lang="pl-PL" smtClean="0"/>
              <a:t>21.02.2022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49648628-55F4-45CA-8D11-9A283EB5C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5BAB3D3-848F-45CC-9DB3-BFEBF41C53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AC1B0-FADF-4FC7-87EE-71C31288F21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825294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B6C633A-C5F5-4589-8B92-3CC0CA757E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C327128-47C7-4B02-8609-2D07B221CD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CB610D3E-1F24-42AF-ABEB-1936D0579D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A9EB2A8E-62D0-4889-A594-C2A7795BF4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B1FB2-2EE0-45FE-9187-735A51829A4D}" type="datetimeFigureOut">
              <a:rPr lang="pl-PL" smtClean="0"/>
              <a:t>21.02.2022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706BF093-A30C-48CE-BD6C-0A395C4ACE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7ECB78C7-1C82-4210-946D-D409640E3E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AC1B0-FADF-4FC7-87EE-71C31288F21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33627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85FD512-74DD-44DA-B1C1-98810ACF3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B6C90BF8-CB96-4E23-A2DF-297C193CF84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36FED94D-F889-48F3-80A6-40168E450C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5E66A7C9-1D47-434A-B3B6-034BEAE91C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CB1FB2-2EE0-45FE-9187-735A51829A4D}" type="datetimeFigureOut">
              <a:rPr lang="pl-PL" smtClean="0"/>
              <a:t>21.02.2022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59815243-69FD-4CEB-AEA4-4D705F1C1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BBC2B31A-6125-4B6B-9215-47D278A43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AC1B0-FADF-4FC7-87EE-71C31288F21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83222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016D5358-5DAB-4740-9417-1ABD32CA8C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7FDDBA88-DBB6-4184-A657-C39B22BDFA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3332DE27-E364-41C9-B262-F657E94C93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CB1FB2-2EE0-45FE-9187-735A51829A4D}" type="datetimeFigureOut">
              <a:rPr lang="pl-PL" smtClean="0"/>
              <a:t>21.02.2022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6BE69B66-45CB-4336-8E3C-5F3A774D67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55B8C7A-5D4B-4E2B-B2B9-CC34C167F2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7AC1B0-FADF-4FC7-87EE-71C31288F21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20324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D66A07E-7290-41E1-A901-492DA79D2B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71675" y="1952625"/>
            <a:ext cx="8724900" cy="2505075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l-PL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l-PL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l-PL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l-PL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36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Support</a:t>
            </a:r>
            <a:r>
              <a:rPr lang="pl-PL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for </a:t>
            </a:r>
            <a:r>
              <a:rPr lang="pl-PL" sz="36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students</a:t>
            </a:r>
            <a:r>
              <a:rPr lang="pl-PL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with </a:t>
            </a:r>
            <a:r>
              <a:rPr lang="pl-PL" sz="36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disabilities</a:t>
            </a:r>
            <a:r>
              <a:rPr lang="pl-PL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36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</a:t>
            </a:r>
            <a:r>
              <a:rPr lang="pl-PL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pl-PL" sz="36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Polish</a:t>
            </a:r>
            <a:r>
              <a:rPr lang="pl-PL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36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universities</a:t>
            </a:r>
            <a:r>
              <a:rPr lang="pl-PL" sz="3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l-PL" sz="3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Webinar</a:t>
            </a:r>
            <a:r>
              <a:rPr lang="pl-PL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for TSU, BSU, </a:t>
            </a:r>
            <a:r>
              <a:rPr lang="pl-PL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TeSaU</a:t>
            </a:r>
            <a:r>
              <a:rPr lang="pl-PL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ATSU </a:t>
            </a:r>
            <a:r>
              <a:rPr lang="pl-PL" sz="1800" b="1" u="sng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administrative</a:t>
            </a:r>
            <a:r>
              <a:rPr lang="pl-PL" sz="18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b="1" u="sng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staff</a:t>
            </a:r>
            <a:r>
              <a:rPr lang="pl-PL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</a:t>
            </a:r>
            <a:br>
              <a:rPr lang="pl-PL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 </a:t>
            </a:r>
            <a:r>
              <a:rPr lang="pl-PL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European</a:t>
            </a:r>
            <a:r>
              <a:rPr lang="pl-PL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universities</a:t>
            </a:r>
            <a:r>
              <a:rPr lang="pl-PL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respond</a:t>
            </a:r>
            <a:r>
              <a:rPr lang="pl-PL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 the </a:t>
            </a:r>
            <a:r>
              <a:rPr lang="pl-PL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needs</a:t>
            </a:r>
            <a:r>
              <a:rPr lang="pl-PL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</a:t>
            </a:r>
            <a:r>
              <a:rPr lang="pl-PL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students</a:t>
            </a:r>
            <a:r>
              <a:rPr lang="pl-PL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with </a:t>
            </a:r>
            <a:r>
              <a:rPr lang="pl-PL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special</a:t>
            </a:r>
            <a:r>
              <a:rPr lang="pl-PL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needs</a:t>
            </a:r>
            <a:r>
              <a:rPr lang="pl-PL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l-PL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25.02.2022</a:t>
            </a:r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sz="1800" dirty="0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754EA91A-199F-48A8-9908-E75427E6B6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781549"/>
            <a:ext cx="9144000" cy="1639887"/>
          </a:xfrm>
        </p:spPr>
        <p:txBody>
          <a:bodyPr>
            <a:normAutofit/>
          </a:bodyPr>
          <a:lstStyle/>
          <a:p>
            <a:r>
              <a:rPr lang="pl-PL" dirty="0"/>
              <a:t>Anna Zielińska</a:t>
            </a:r>
          </a:p>
          <a:p>
            <a:r>
              <a:rPr lang="pl-PL" dirty="0"/>
              <a:t>University of </a:t>
            </a:r>
            <a:r>
              <a:rPr lang="pl-PL" dirty="0" err="1"/>
              <a:t>Warsaw</a:t>
            </a:r>
            <a:endParaRPr lang="pl-PL" dirty="0"/>
          </a:p>
          <a:p>
            <a:r>
              <a:rPr lang="pl-PL" dirty="0"/>
              <a:t>azielinska@uw.edu.pl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324BB64A-267C-407B-87E5-09C97B39C4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3100" y="1121417"/>
            <a:ext cx="5800725" cy="5315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498217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B2F8244-6976-4B99-B49A-7AC5616547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28701"/>
            <a:ext cx="10515600" cy="3371850"/>
          </a:xfrm>
          <a:solidFill>
            <a:schemeClr val="accent5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buNone/>
            </a:pPr>
            <a:endParaRPr lang="pl-PL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justified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cases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pl-PL" sz="2800" dirty="0">
                <a:solidFill>
                  <a:schemeClr val="accent5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pl-PL" sz="2800" dirty="0" err="1">
                <a:solidFill>
                  <a:schemeClr val="accent5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Psychological</a:t>
            </a:r>
            <a:r>
              <a:rPr lang="pl-PL" sz="2800" dirty="0">
                <a:solidFill>
                  <a:schemeClr val="accent5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Consultant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prepares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in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consultation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with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students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applications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for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Rational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Adaptations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(RA) in the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educational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process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for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students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with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disabilities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learning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difficulties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These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are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documents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addressed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faculty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authorities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instructors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a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given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field of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study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containing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recommendations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for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adequate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forms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student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support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within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the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course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study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0631846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3C2D7A6-CBE0-4368-817D-7FF440987EF9}"/>
              </a:ext>
            </a:extLst>
          </p:cNvPr>
          <p:cNvSpPr>
            <a:spLocks noGrp="1"/>
          </p:cNvSpPr>
          <p:nvPr>
            <p:ph type="title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l-PL" sz="3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l-PL" sz="3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3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l-PL" sz="3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3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l-PL" sz="3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31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Other</a:t>
            </a:r>
            <a:r>
              <a:rPr lang="pl-PL" sz="3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31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</a:t>
            </a:r>
            <a:r>
              <a:rPr lang="pl-PL" sz="31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orms</a:t>
            </a:r>
            <a:r>
              <a:rPr lang="pl-PL" sz="3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pl-PL" sz="31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ways</a:t>
            </a:r>
            <a:r>
              <a:rPr lang="pl-PL" sz="3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</a:t>
            </a:r>
            <a:r>
              <a:rPr lang="pl-PL" sz="31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supporting</a:t>
            </a:r>
            <a:r>
              <a:rPr lang="pl-PL" sz="3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31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students</a:t>
            </a:r>
            <a:r>
              <a:rPr lang="pl-PL" sz="3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pl-PL" sz="31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terms</a:t>
            </a:r>
            <a:r>
              <a:rPr lang="pl-PL" sz="3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</a:t>
            </a:r>
            <a:r>
              <a:rPr lang="pl-PL" sz="31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emotional</a:t>
            </a:r>
            <a:r>
              <a:rPr lang="pl-PL" sz="3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pl-PL" sz="31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social</a:t>
            </a:r>
            <a:r>
              <a:rPr lang="pl-PL" sz="3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31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functioning</a:t>
            </a:r>
            <a:r>
              <a:rPr lang="pl-PL" sz="4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l-PL" sz="4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4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l-PL" sz="4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4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br>
              <a:rPr lang="pl-PL" sz="4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8FE4D38-D71F-48E8-B1C1-69210D131D11}"/>
              </a:ext>
            </a:extLst>
          </p:cNvPr>
          <p:cNvSpPr>
            <a:spLocks noGrp="1"/>
          </p:cNvSpPr>
          <p:nvPr>
            <p:ph idx="1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lnSpcReduction="10000"/>
          </a:bodyPr>
          <a:lstStyle/>
          <a:p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Participation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the Adaptation Meeting for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Students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with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Disabilities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who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are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starting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their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studies</a:t>
            </a:r>
            <a:r>
              <a:rPr lang="pl-P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pl-PL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15000"/>
              </a:lnSpc>
              <a:spcAft>
                <a:spcPts val="800"/>
              </a:spcAft>
            </a:pP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Participation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PE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classes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for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people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with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disabilities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which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are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compulsory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for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first-year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students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and in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additional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activities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the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Students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with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Disabilities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Sports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Section</a:t>
            </a:r>
            <a:r>
              <a:rPr lang="pl-P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pl-PL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Participation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training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sports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recreational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camps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including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the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Summer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English Language School with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elements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sailing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the Winter Training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Seminar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Integration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Canoeing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Cycling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Rallies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Psychologist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support</a:t>
            </a:r>
            <a:endParaRPr lang="pl-PL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Psychiatrist's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support</a:t>
            </a:r>
            <a:endParaRPr lang="pl-PL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pl-PL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5313353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51A3272-BECB-4607-9C24-9777939A31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Assistants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for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people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with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disabilities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sz="2800" dirty="0"/>
          </a:p>
        </p:txBody>
      </p:sp>
      <p:graphicFrame>
        <p:nvGraphicFramePr>
          <p:cNvPr id="4" name="Symbol zastępczy zawartości 3">
            <a:extLst>
              <a:ext uri="{FF2B5EF4-FFF2-40B4-BE49-F238E27FC236}">
                <a16:creationId xmlns:a16="http://schemas.microsoft.com/office/drawing/2014/main" id="{DF2CB7A3-4245-496B-85A3-C3F041D372C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49030107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472636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4D50A61-E59E-4186-AB45-C98F27B0B8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universities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b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sz="2800" b="1" dirty="0"/>
          </a:p>
        </p:txBody>
      </p:sp>
      <p:graphicFrame>
        <p:nvGraphicFramePr>
          <p:cNvPr id="4" name="Symbol zastępczy zawartości 3">
            <a:extLst>
              <a:ext uri="{FF2B5EF4-FFF2-40B4-BE49-F238E27FC236}">
                <a16:creationId xmlns:a16="http://schemas.microsoft.com/office/drawing/2014/main" id="{5013315A-4501-4F17-BF56-384D00EAF44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8436238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580274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421D8FC-7CA9-4E60-B64A-8D30291F7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 the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process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support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universities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follow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some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common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principles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b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sz="2800" dirty="0"/>
          </a:p>
        </p:txBody>
      </p:sp>
      <p:graphicFrame>
        <p:nvGraphicFramePr>
          <p:cNvPr id="7" name="Symbol zastępczy zawartości 6">
            <a:extLst>
              <a:ext uri="{FF2B5EF4-FFF2-40B4-BE49-F238E27FC236}">
                <a16:creationId xmlns:a16="http://schemas.microsoft.com/office/drawing/2014/main" id="{4C56B10E-2B33-4036-9D32-06DC2CB75AC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225725"/>
              </p:ext>
            </p:extLst>
          </p:nvPr>
        </p:nvGraphicFramePr>
        <p:xfrm>
          <a:off x="838200" y="1854200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87240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E1A6C98-70F0-4905-8529-1775D64B953A}"/>
              </a:ext>
            </a:extLst>
          </p:cNvPr>
          <p:cNvSpPr>
            <a:spLocks noGrp="1"/>
          </p:cNvSpPr>
          <p:nvPr>
            <p:ph type="title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University  policy for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people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with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disabilities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b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sz="2800" b="1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02391C0-9AF2-4BD7-ACF0-A98C38692D2F}"/>
              </a:ext>
            </a:extLst>
          </p:cNvPr>
          <p:cNvSpPr>
            <a:spLocks noGrp="1"/>
          </p:cNvSpPr>
          <p:nvPr>
            <p:ph idx="1"/>
          </p:nvPr>
        </p:nvSpPr>
        <p:spPr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2500" lnSpcReduction="10000"/>
          </a:bodyPr>
          <a:lstStyle/>
          <a:p>
            <a:r>
              <a:rPr lang="pl-PL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akes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into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account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the law in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force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Poland and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its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implementation</a:t>
            </a:r>
            <a:r>
              <a:rPr lang="pl-P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endParaRPr lang="pl-PL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egal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acts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regulating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the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activity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universities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area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include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lvl="0">
              <a:lnSpc>
                <a:spcPct val="107000"/>
              </a:lnSpc>
              <a:buFont typeface="Wingdings" panose="05000000000000000000" pitchFamily="2" charset="2"/>
              <a:buChar char="v"/>
            </a:pP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Convention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on the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Rights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Persons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with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Disabilities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Optional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Protocol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ratified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by Poland and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now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 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parent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v"/>
            </a:pP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Higher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Education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</a:t>
            </a:r>
            <a:endParaRPr lang="pl-PL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Each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university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also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has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internal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legal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regulating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detail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support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for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people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with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disabilities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a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special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administrative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unit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that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organizes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coordinates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support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for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these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people</a:t>
            </a:r>
            <a:r>
              <a:rPr lang="pl-P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Support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concerns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both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the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didactic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process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the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emotional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social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functioning</a:t>
            </a:r>
            <a:r>
              <a:rPr lang="pl-P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the student. </a:t>
            </a:r>
            <a:endParaRPr lang="pl-PL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pl-PL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v"/>
            </a:pPr>
            <a:endParaRPr lang="pl-PL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9224723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572DC03-5AE9-4021-9521-A75B12390EDE}"/>
              </a:ext>
            </a:extLst>
          </p:cNvPr>
          <p:cNvSpPr>
            <a:spLocks noGrp="1"/>
          </p:cNvSpPr>
          <p:nvPr>
            <p:ph type="title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l-PL" sz="4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br>
              <a:rPr lang="pl-PL" sz="4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3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pl-PL" sz="31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principle</a:t>
            </a:r>
            <a:r>
              <a:rPr lang="pl-PL" sz="3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</a:t>
            </a:r>
            <a:r>
              <a:rPr lang="pl-PL" sz="31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Article</a:t>
            </a:r>
            <a:r>
              <a:rPr lang="pl-PL" sz="3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24 of the </a:t>
            </a:r>
            <a:r>
              <a:rPr lang="pl-PL" sz="31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Convention</a:t>
            </a:r>
            <a:r>
              <a:rPr lang="pl-PL" sz="3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on "</a:t>
            </a:r>
            <a:r>
              <a:rPr lang="pl-PL" sz="31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reasonable</a:t>
            </a:r>
            <a:r>
              <a:rPr lang="pl-PL" sz="3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31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accommodation</a:t>
            </a:r>
            <a:r>
              <a:rPr lang="pl-PL" sz="3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" </a:t>
            </a:r>
            <a:r>
              <a:rPr lang="pl-PL" sz="31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applies</a:t>
            </a:r>
            <a:r>
              <a:rPr lang="pl-PL" sz="4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l-PL" sz="4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08C0CF6-F349-4017-BBDE-9CA79C46F513}"/>
              </a:ext>
            </a:extLst>
          </p:cNvPr>
          <p:cNvSpPr>
            <a:spLocks noGrp="1"/>
          </p:cNvSpPr>
          <p:nvPr>
            <p:ph idx="1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indent="0">
              <a:buNone/>
            </a:pPr>
            <a:endParaRPr lang="pl-PL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Reasonable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accommodation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includes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endParaRPr lang="pl-PL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necessary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appropriate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changes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ensure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that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persons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with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disabilities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enjoy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all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human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rights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fundamental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freedoms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on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equal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basis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with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others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514350" indent="-514350">
              <a:buAutoNum type="arabicPeriod"/>
            </a:pP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should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be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effective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for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persons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with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disabilities</a:t>
            </a: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514350" indent="-514350">
              <a:buAutoNum type="arabicPeriod"/>
            </a:pPr>
            <a:r>
              <a:rPr lang="pl-PL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should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not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impose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disproportionate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excessive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burden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on the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support-providing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institution</a:t>
            </a:r>
            <a:endParaRPr lang="pl-PL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835021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AD0C835-C41D-46C8-B85B-DD09D76880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Rules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adapting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the </a:t>
            </a:r>
            <a:r>
              <a:rPr lang="pl-PL" sz="2800" b="1" dirty="0" err="1">
                <a:solidFill>
                  <a:schemeClr val="accent5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teaching</a:t>
            </a:r>
            <a:r>
              <a:rPr lang="pl-PL" sz="2800" b="1" dirty="0">
                <a:solidFill>
                  <a:schemeClr val="accent5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b="1" dirty="0" err="1">
                <a:solidFill>
                  <a:schemeClr val="accent5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process</a:t>
            </a:r>
            <a:r>
              <a:rPr lang="pl-PL" sz="2800" b="1" dirty="0">
                <a:solidFill>
                  <a:schemeClr val="accent5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the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specific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needs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the student applied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Polish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universities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b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b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sz="2800" dirty="0"/>
          </a:p>
        </p:txBody>
      </p:sp>
      <p:graphicFrame>
        <p:nvGraphicFramePr>
          <p:cNvPr id="7" name="Symbol zastępczy zawartości 6">
            <a:extLst>
              <a:ext uri="{FF2B5EF4-FFF2-40B4-BE49-F238E27FC236}">
                <a16:creationId xmlns:a16="http://schemas.microsoft.com/office/drawing/2014/main" id="{9159E637-0DC7-4313-AB52-7ADA497EF97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3696641"/>
              </p:ext>
            </p:extLst>
          </p:nvPr>
        </p:nvGraphicFramePr>
        <p:xfrm>
          <a:off x="1371600" y="1905000"/>
          <a:ext cx="10515600" cy="42195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127521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3180DBA-8704-4FA3-85AF-1C14BD2E39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adjustments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should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take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into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account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pl-PL" sz="2800" b="1" dirty="0"/>
          </a:p>
        </p:txBody>
      </p:sp>
      <p:graphicFrame>
        <p:nvGraphicFramePr>
          <p:cNvPr id="4" name="Symbol zastępczy zawartości 3">
            <a:extLst>
              <a:ext uri="{FF2B5EF4-FFF2-40B4-BE49-F238E27FC236}">
                <a16:creationId xmlns:a16="http://schemas.microsoft.com/office/drawing/2014/main" id="{1D20D037-CB97-4B5B-BD4F-8F8E2E50946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2140844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653558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F5A13FC-BDBE-47E0-9449-912726E63FA4}"/>
              </a:ext>
            </a:extLst>
          </p:cNvPr>
          <p:cNvSpPr>
            <a:spLocks noGrp="1"/>
          </p:cNvSpPr>
          <p:nvPr>
            <p:ph type="title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3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l-PL" sz="3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31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</a:t>
            </a:r>
            <a:r>
              <a:rPr lang="pl-PL" sz="3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31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example</a:t>
            </a:r>
            <a:r>
              <a:rPr lang="pl-PL" sz="3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the </a:t>
            </a:r>
            <a:r>
              <a:rPr lang="pl-PL" sz="31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Catalog</a:t>
            </a:r>
            <a:r>
              <a:rPr lang="pl-PL" sz="3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3100" b="1" dirty="0">
                <a:solidFill>
                  <a:schemeClr val="accent5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 </a:t>
            </a:r>
            <a:r>
              <a:rPr lang="pl-PL" sz="3100" b="1" dirty="0" err="1">
                <a:solidFill>
                  <a:schemeClr val="accent5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educational</a:t>
            </a:r>
            <a:r>
              <a:rPr lang="pl-PL" sz="3100" b="1" dirty="0">
                <a:solidFill>
                  <a:schemeClr val="accent5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3100" b="1" dirty="0" err="1">
                <a:solidFill>
                  <a:schemeClr val="accent5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support</a:t>
            </a:r>
            <a:r>
              <a:rPr lang="pl-PL" sz="3100" b="1" dirty="0">
                <a:solidFill>
                  <a:schemeClr val="accent5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pl-PL" sz="31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available</a:t>
            </a:r>
            <a:r>
              <a:rPr lang="pl-PL" sz="3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31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</a:t>
            </a:r>
            <a:r>
              <a:rPr lang="pl-PL" sz="3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the </a:t>
            </a:r>
            <a:r>
              <a:rPr lang="pl-PL" sz="31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university</a:t>
            </a:r>
            <a:r>
              <a:rPr lang="pl-PL" sz="3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for </a:t>
            </a:r>
            <a:r>
              <a:rPr lang="pl-PL" sz="31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students</a:t>
            </a:r>
            <a:r>
              <a:rPr lang="pl-PL" sz="3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pl-PL" sz="31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PhD</a:t>
            </a:r>
            <a:r>
              <a:rPr lang="pl-PL" sz="3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31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students</a:t>
            </a:r>
            <a:r>
              <a:rPr lang="pl-PL" sz="3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with </a:t>
            </a:r>
            <a:r>
              <a:rPr lang="pl-PL" sz="31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disabilities</a:t>
            </a:r>
            <a:r>
              <a:rPr lang="pl-PL" sz="4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pl-PL" sz="4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786F244-D162-48DF-8961-CFEBF084F968}"/>
              </a:ext>
            </a:extLst>
          </p:cNvPr>
          <p:cNvSpPr>
            <a:spLocks noGrp="1"/>
          </p:cNvSpPr>
          <p:nvPr>
            <p:ph idx="1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2500" lnSpcReduction="20000"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pl-PL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pl-PL" sz="2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adaptation</a:t>
            </a:r>
            <a:r>
              <a:rPr lang="pl-PL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the </a:t>
            </a:r>
            <a:r>
              <a:rPr lang="pl-PL" sz="2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educational</a:t>
            </a:r>
            <a:r>
              <a:rPr lang="pl-PL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process</a:t>
            </a:r>
            <a:r>
              <a:rPr lang="pl-PL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pl-PL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580">
              <a:lnSpc>
                <a:spcPct val="107000"/>
              </a:lnSpc>
              <a:spcAft>
                <a:spcPts val="800"/>
              </a:spcAft>
            </a:pPr>
            <a:r>
              <a:rPr lang="pl-PL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adaptations</a:t>
            </a:r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pl-PL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related</a:t>
            </a:r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 </a:t>
            </a:r>
            <a:r>
              <a:rPr lang="pl-PL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course</a:t>
            </a:r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meetings</a:t>
            </a:r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pl-PL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lectures</a:t>
            </a:r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indent="449580">
              <a:lnSpc>
                <a:spcPct val="107000"/>
              </a:lnSpc>
              <a:spcAft>
                <a:spcPts val="800"/>
              </a:spcAft>
            </a:pPr>
            <a:r>
              <a:rPr lang="pl-PL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adaptations</a:t>
            </a:r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pl-PL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related</a:t>
            </a:r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 </a:t>
            </a:r>
            <a:r>
              <a:rPr lang="pl-PL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course</a:t>
            </a:r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completion</a:t>
            </a:r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assignments</a:t>
            </a:r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</a:t>
            </a:r>
            <a:r>
              <a:rPr lang="pl-PL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tests</a:t>
            </a:r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pl-PL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examinations</a:t>
            </a:r>
            <a:r>
              <a:rPr lang="pl-PL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pl-PL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The </a:t>
            </a:r>
            <a:r>
              <a:rPr lang="pl-PL" sz="2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adaptation</a:t>
            </a:r>
            <a:r>
              <a:rPr lang="pl-PL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</a:t>
            </a:r>
            <a:r>
              <a:rPr lang="pl-PL" sz="2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educational</a:t>
            </a:r>
            <a:r>
              <a:rPr lang="pl-PL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materials to </a:t>
            </a:r>
            <a:r>
              <a:rPr lang="pl-PL" sz="2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accessible</a:t>
            </a:r>
            <a:r>
              <a:rPr lang="pl-PL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formats</a:t>
            </a:r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pl-PL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</a:t>
            </a:r>
            <a:r>
              <a:rPr lang="pl-PL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Advice</a:t>
            </a:r>
            <a:r>
              <a:rPr lang="pl-PL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pl-PL" sz="2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training</a:t>
            </a:r>
            <a:r>
              <a:rPr lang="pl-PL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for </a:t>
            </a:r>
            <a:r>
              <a:rPr lang="pl-PL" sz="2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students</a:t>
            </a:r>
            <a:r>
              <a:rPr lang="pl-PL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modern </a:t>
            </a:r>
            <a:r>
              <a:rPr lang="pl-PL" sz="2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technological</a:t>
            </a:r>
            <a:r>
              <a:rPr lang="pl-PL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solutions</a:t>
            </a:r>
            <a:r>
              <a:rPr lang="pl-PL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which</a:t>
            </a:r>
            <a:r>
              <a:rPr lang="pl-PL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support</a:t>
            </a:r>
            <a:r>
              <a:rPr lang="pl-PL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the learning </a:t>
            </a:r>
            <a:r>
              <a:rPr lang="pl-PL" sz="2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process</a:t>
            </a:r>
            <a:r>
              <a:rPr lang="pl-PL" sz="2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pl-PL" sz="20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e.g</a:t>
            </a:r>
            <a:endParaRPr lang="pl-PL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pl-PL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advice</a:t>
            </a:r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the </a:t>
            </a:r>
            <a:r>
              <a:rPr lang="pl-PL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selection</a:t>
            </a:r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</a:t>
            </a:r>
            <a:r>
              <a:rPr lang="pl-PL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specialist</a:t>
            </a:r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software,</a:t>
            </a: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pl-PL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training</a:t>
            </a:r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hardware and software </a:t>
            </a:r>
            <a:r>
              <a:rPr lang="pl-PL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use</a:t>
            </a:r>
            <a:r>
              <a:rPr lang="pl-PL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pl-PL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pl-PL" sz="19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pl-PL" sz="19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Cooperation</a:t>
            </a:r>
            <a:r>
              <a:rPr lang="pl-PL" sz="19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the DSS with </a:t>
            </a:r>
            <a:r>
              <a:rPr lang="pl-PL" sz="19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academic</a:t>
            </a:r>
            <a:r>
              <a:rPr lang="pl-PL" sz="19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9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teachers</a:t>
            </a:r>
            <a:r>
              <a:rPr lang="pl-PL" sz="19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pl-PL" sz="19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terms</a:t>
            </a:r>
            <a:r>
              <a:rPr lang="pl-PL" sz="19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the </a:t>
            </a:r>
            <a:r>
              <a:rPr lang="pl-PL" sz="19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technical</a:t>
            </a:r>
            <a:r>
              <a:rPr lang="pl-PL" sz="19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9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organisation</a:t>
            </a:r>
            <a:r>
              <a:rPr lang="pl-PL" sz="19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</a:t>
            </a:r>
            <a:r>
              <a:rPr lang="pl-PL" sz="19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course</a:t>
            </a:r>
            <a:r>
              <a:rPr lang="pl-PL" sz="19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19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meetings</a:t>
            </a:r>
            <a:r>
              <a:rPr lang="pl-PL" sz="19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pl-PL" sz="19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examinations</a:t>
            </a:r>
            <a:r>
              <a:rPr lang="pl-PL" sz="19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pl-PL" sz="19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None/>
            </a:pPr>
            <a:endParaRPr lang="pl-PL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592322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1A7E64C-5746-42D8-A54F-FD7513F832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(1)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b="1" dirty="0" err="1">
                <a:solidFill>
                  <a:schemeClr val="accent5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Psychological</a:t>
            </a:r>
            <a:r>
              <a:rPr lang="pl-PL" sz="2800" b="1" dirty="0">
                <a:solidFill>
                  <a:schemeClr val="accent5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b="1" dirty="0" err="1">
                <a:solidFill>
                  <a:schemeClr val="accent5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consultants</a:t>
            </a:r>
            <a:r>
              <a:rPr lang="pl-PL" sz="2800" b="1" dirty="0">
                <a:solidFill>
                  <a:schemeClr val="accent5">
                    <a:lumMod val="7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difficulties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the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study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process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provide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support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the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following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areas</a:t>
            </a:r>
            <a:r>
              <a:rPr lang="pl-PL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pl-PL" sz="2800" b="1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E7F68D3-9916-4A19-952B-17DD3E3E6862}"/>
              </a:ext>
            </a:extLst>
          </p:cNvPr>
          <p:cNvSpPr>
            <a:spLocks noGrp="1"/>
          </p:cNvSpPr>
          <p:nvPr>
            <p:ph idx="1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lvl="0">
              <a:lnSpc>
                <a:spcPct val="107000"/>
              </a:lnSpc>
              <a:spcAft>
                <a:spcPts val="800"/>
              </a:spcAft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effective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learning and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studying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about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catching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up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on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any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backlog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studies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overcoming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barriers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studying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resulting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from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cognitive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emotional-motivational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difficulties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coping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with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stress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e.g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in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examination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situations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endParaRPr lang="pl-PL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effective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time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management,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6953519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EC8C0B4-9101-4CCB-85A9-F306E8564165}"/>
              </a:ext>
            </a:extLst>
          </p:cNvPr>
          <p:cNvSpPr>
            <a:spLocks noGrp="1"/>
          </p:cNvSpPr>
          <p:nvPr>
            <p:ph type="title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(2)</a:t>
            </a:r>
            <a:r>
              <a:rPr kumimoji="0" lang="pl-PL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pl-PL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Psychological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pl-PL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consultants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 </a:t>
            </a:r>
            <a:r>
              <a:rPr kumimoji="0" lang="pl-PL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difficulties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the </a:t>
            </a:r>
            <a:r>
              <a:rPr kumimoji="0" lang="pl-PL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study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pl-PL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process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pl-PL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provide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pl-PL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support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 the </a:t>
            </a:r>
            <a:r>
              <a:rPr kumimoji="0" lang="pl-PL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following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pl-PL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areas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pl-PL" dirty="0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05B0667-C66C-4738-887D-20205E45290A}"/>
              </a:ext>
            </a:extLst>
          </p:cNvPr>
          <p:cNvSpPr>
            <a:spLocks noGrp="1"/>
          </p:cNvSpPr>
          <p:nvPr>
            <p:ph idx="1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"/>
            </a:pP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efficient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preparation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a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bachelor's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master's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thesis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"/>
            </a:pPr>
            <a:endParaRPr lang="pl-PL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"/>
            </a:pP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building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up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the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motivation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study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"/>
            </a:pPr>
            <a:endParaRPr lang="pl-PL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Wingdings" panose="05000000000000000000" pitchFamily="2" charset="2"/>
              <a:buChar char=""/>
            </a:pP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developing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social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skills</a:t>
            </a:r>
            <a:endParaRPr lang="pl-PL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"/>
            </a:pPr>
            <a:endParaRPr lang="pl-PL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"/>
            </a:pP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take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on and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meet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ambitious</a:t>
            </a:r>
            <a:r>
              <a:rPr lang="pl-PL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life </a:t>
            </a:r>
            <a:r>
              <a:rPr lang="pl-PL" sz="2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challenges</a:t>
            </a:r>
            <a:endParaRPr lang="pl-PL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716839118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822</Words>
  <Application>Microsoft Office PowerPoint</Application>
  <PresentationFormat>Widescreen</PresentationFormat>
  <Paragraphs>73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Light</vt:lpstr>
      <vt:lpstr>Symbol</vt:lpstr>
      <vt:lpstr>Times New Roman</vt:lpstr>
      <vt:lpstr>Wingdings</vt:lpstr>
      <vt:lpstr>Motyw pakietu Office</vt:lpstr>
      <vt:lpstr>    Support for students with disabilities at  Polish universities Webinar for TSU, BSU, TeSaU and ATSU administrative staff - How European universities respond to the needs of students with special needs 25.02.2022 </vt:lpstr>
      <vt:lpstr>In  the process of support, all universities follow some common principles: </vt:lpstr>
      <vt:lpstr>  University  policy for people with disabilities   </vt:lpstr>
      <vt:lpstr>  The principle of Article 24 of the Convention on "reasonable accommodation" applies </vt:lpstr>
      <vt:lpstr>  Rules of adapting the teaching process to the specific needs of the student applied at Polish universities:   </vt:lpstr>
      <vt:lpstr>The adjustments should take into account:</vt:lpstr>
      <vt:lpstr> An example of the Catalog of educational support  available at the university for students and PhD students with disabilities </vt:lpstr>
      <vt:lpstr>(1) Psychological consultants for difficulties in the study process provide support in the following areas:</vt:lpstr>
      <vt:lpstr>(2) Psychological consultants for difficulties in the study process provide support in the following areas:</vt:lpstr>
      <vt:lpstr>PowerPoint Presentation</vt:lpstr>
      <vt:lpstr>   Other forms and ways of supporting students in terms of emotional and social functioning    </vt:lpstr>
      <vt:lpstr>Assistants for people with disabilities </vt:lpstr>
      <vt:lpstr>At all universities: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Support for students with disabilities at  Polish universities:</dc:title>
  <dc:creator>Anna Zielinska</dc:creator>
  <cp:lastModifiedBy>Tamar Makharadze</cp:lastModifiedBy>
  <cp:revision>21</cp:revision>
  <dcterms:created xsi:type="dcterms:W3CDTF">2022-02-19T12:55:23Z</dcterms:created>
  <dcterms:modified xsi:type="dcterms:W3CDTF">2022-02-21T12:22:12Z</dcterms:modified>
</cp:coreProperties>
</file>