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6" r:id="rId4"/>
    <p:sldId id="259" r:id="rId5"/>
    <p:sldId id="260" r:id="rId6"/>
    <p:sldId id="261" r:id="rId7"/>
    <p:sldId id="262" r:id="rId8"/>
    <p:sldId id="263" r:id="rId9"/>
    <p:sldId id="264" r:id="rId10"/>
    <p:sldId id="265" r:id="rId11"/>
    <p:sldId id="267" r:id="rId12"/>
    <p:sldId id="268" r:id="rId13"/>
    <p:sldId id="269" r:id="rId14"/>
    <p:sldId id="266" r:id="rId15"/>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1122363"/>
            <a:ext cx="9144000" cy="2387600"/>
          </a:xfrm>
        </p:spPr>
        <p:txBody>
          <a:bodyPr anchor="b"/>
          <a:lstStyle>
            <a:lvl1pPr algn="ctr">
              <a:defRPr sz="6000"/>
            </a:lvl1pPr>
          </a:lstStyle>
          <a:p>
            <a:r>
              <a:rPr lang="pl-PL" smtClean="0"/>
              <a:t>Kliknij, aby edytować styl</a:t>
            </a:r>
            <a:endParaRPr lang="en-AU"/>
          </a:p>
        </p:txBody>
      </p:sp>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smtClean="0"/>
              <a:t>Kliknij, aby edytować styl wzorca podtytułu</a:t>
            </a:r>
            <a:endParaRPr lang="en-AU"/>
          </a:p>
        </p:txBody>
      </p:sp>
      <p:sp>
        <p:nvSpPr>
          <p:cNvPr id="4" name="Symbol zastępczy daty 3"/>
          <p:cNvSpPr>
            <a:spLocks noGrp="1"/>
          </p:cNvSpPr>
          <p:nvPr>
            <p:ph type="dt" sz="half" idx="10"/>
          </p:nvPr>
        </p:nvSpPr>
        <p:spPr/>
        <p:txBody>
          <a:bodyPr/>
          <a:lstStyle/>
          <a:p>
            <a:fld id="{2925E291-E011-42DA-95B1-661764D34E47}" type="datetimeFigureOut">
              <a:rPr lang="en-AU" smtClean="0"/>
              <a:t>22/02/2022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4081575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tytułu pionowego 2"/>
          <p:cNvSpPr>
            <a:spLocks noGrp="1"/>
          </p:cNvSpPr>
          <p:nvPr>
            <p:ph type="body" orient="vert" idx="1"/>
          </p:nvPr>
        </p:nvSpPr>
        <p:spPr/>
        <p:txBody>
          <a:bodyPr vert="eaVe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10"/>
          </p:nvPr>
        </p:nvSpPr>
        <p:spPr/>
        <p:txBody>
          <a:bodyPr/>
          <a:lstStyle/>
          <a:p>
            <a:fld id="{2925E291-E011-42DA-95B1-661764D34E47}" type="datetimeFigureOut">
              <a:rPr lang="en-AU" smtClean="0"/>
              <a:t>22/02/2022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3680888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smtClean="0"/>
              <a:t>Kliknij, aby edytować styl</a:t>
            </a:r>
            <a:endParaRPr lang="en-AU"/>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10"/>
          </p:nvPr>
        </p:nvSpPr>
        <p:spPr/>
        <p:txBody>
          <a:bodyPr/>
          <a:lstStyle/>
          <a:p>
            <a:fld id="{2925E291-E011-42DA-95B1-661764D34E47}" type="datetimeFigureOut">
              <a:rPr lang="en-AU" smtClean="0"/>
              <a:t>22/02/2022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3135068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zawartości 2"/>
          <p:cNvSpPr>
            <a:spLocks noGrp="1"/>
          </p:cNvSpPr>
          <p:nvPr>
            <p:ph idx="1"/>
          </p:nvPr>
        </p:nvSpPr>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10"/>
          </p:nvPr>
        </p:nvSpPr>
        <p:spPr/>
        <p:txBody>
          <a:bodyPr/>
          <a:lstStyle/>
          <a:p>
            <a:fld id="{2925E291-E011-42DA-95B1-661764D34E47}" type="datetimeFigureOut">
              <a:rPr lang="en-AU" smtClean="0"/>
              <a:t>22/02/2022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4071552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smtClean="0"/>
              <a:t>Kliknij, aby edytować styl</a:t>
            </a:r>
            <a:endParaRPr lang="en-AU"/>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smtClean="0"/>
              <a:t>Edytuj style wzorca tekstu</a:t>
            </a:r>
          </a:p>
        </p:txBody>
      </p:sp>
      <p:sp>
        <p:nvSpPr>
          <p:cNvPr id="4" name="Symbol zastępczy daty 3"/>
          <p:cNvSpPr>
            <a:spLocks noGrp="1"/>
          </p:cNvSpPr>
          <p:nvPr>
            <p:ph type="dt" sz="half" idx="10"/>
          </p:nvPr>
        </p:nvSpPr>
        <p:spPr/>
        <p:txBody>
          <a:bodyPr/>
          <a:lstStyle/>
          <a:p>
            <a:fld id="{2925E291-E011-42DA-95B1-661764D34E47}" type="datetimeFigureOut">
              <a:rPr lang="en-AU" smtClean="0"/>
              <a:t>22/02/2022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2348099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zawartości 2"/>
          <p:cNvSpPr>
            <a:spLocks noGrp="1"/>
          </p:cNvSpPr>
          <p:nvPr>
            <p:ph sz="half" idx="1"/>
          </p:nvPr>
        </p:nvSpPr>
        <p:spPr>
          <a:xfrm>
            <a:off x="838200" y="1825625"/>
            <a:ext cx="5181600" cy="435133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zawartości 3"/>
          <p:cNvSpPr>
            <a:spLocks noGrp="1"/>
          </p:cNvSpPr>
          <p:nvPr>
            <p:ph sz="half" idx="2"/>
          </p:nvPr>
        </p:nvSpPr>
        <p:spPr>
          <a:xfrm>
            <a:off x="6172200" y="1825625"/>
            <a:ext cx="5181600" cy="435133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5" name="Symbol zastępczy daty 4"/>
          <p:cNvSpPr>
            <a:spLocks noGrp="1"/>
          </p:cNvSpPr>
          <p:nvPr>
            <p:ph type="dt" sz="half" idx="10"/>
          </p:nvPr>
        </p:nvSpPr>
        <p:spPr/>
        <p:txBody>
          <a:bodyPr/>
          <a:lstStyle/>
          <a:p>
            <a:fld id="{2925E291-E011-42DA-95B1-661764D34E47}" type="datetimeFigureOut">
              <a:rPr lang="en-AU" smtClean="0"/>
              <a:t>22/02/2022</a:t>
            </a:fld>
            <a:endParaRPr lang="en-AU"/>
          </a:p>
        </p:txBody>
      </p:sp>
      <p:sp>
        <p:nvSpPr>
          <p:cNvPr id="6" name="Symbol zastępczy stopki 5"/>
          <p:cNvSpPr>
            <a:spLocks noGrp="1"/>
          </p:cNvSpPr>
          <p:nvPr>
            <p:ph type="ftr" sz="quarter" idx="11"/>
          </p:nvPr>
        </p:nvSpPr>
        <p:spPr/>
        <p:txBody>
          <a:bodyPr/>
          <a:lstStyle/>
          <a:p>
            <a:endParaRPr lang="en-AU"/>
          </a:p>
        </p:txBody>
      </p:sp>
      <p:sp>
        <p:nvSpPr>
          <p:cNvPr id="7" name="Symbol zastępczy numeru slajdu 6"/>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618403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smtClean="0"/>
              <a:t>Kliknij, aby edytować styl</a:t>
            </a:r>
            <a:endParaRPr lang="en-AU"/>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7" name="Symbol zastępczy daty 6"/>
          <p:cNvSpPr>
            <a:spLocks noGrp="1"/>
          </p:cNvSpPr>
          <p:nvPr>
            <p:ph type="dt" sz="half" idx="10"/>
          </p:nvPr>
        </p:nvSpPr>
        <p:spPr/>
        <p:txBody>
          <a:bodyPr/>
          <a:lstStyle/>
          <a:p>
            <a:fld id="{2925E291-E011-42DA-95B1-661764D34E47}" type="datetimeFigureOut">
              <a:rPr lang="en-AU" smtClean="0"/>
              <a:t>22/02/2022</a:t>
            </a:fld>
            <a:endParaRPr lang="en-AU"/>
          </a:p>
        </p:txBody>
      </p:sp>
      <p:sp>
        <p:nvSpPr>
          <p:cNvPr id="8" name="Symbol zastępczy stopki 7"/>
          <p:cNvSpPr>
            <a:spLocks noGrp="1"/>
          </p:cNvSpPr>
          <p:nvPr>
            <p:ph type="ftr" sz="quarter" idx="11"/>
          </p:nvPr>
        </p:nvSpPr>
        <p:spPr/>
        <p:txBody>
          <a:bodyPr/>
          <a:lstStyle/>
          <a:p>
            <a:endParaRPr lang="en-AU"/>
          </a:p>
        </p:txBody>
      </p:sp>
      <p:sp>
        <p:nvSpPr>
          <p:cNvPr id="9" name="Symbol zastępczy numeru slajdu 8"/>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15011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daty 2"/>
          <p:cNvSpPr>
            <a:spLocks noGrp="1"/>
          </p:cNvSpPr>
          <p:nvPr>
            <p:ph type="dt" sz="half" idx="10"/>
          </p:nvPr>
        </p:nvSpPr>
        <p:spPr/>
        <p:txBody>
          <a:bodyPr/>
          <a:lstStyle/>
          <a:p>
            <a:fld id="{2925E291-E011-42DA-95B1-661764D34E47}" type="datetimeFigureOut">
              <a:rPr lang="en-AU" smtClean="0"/>
              <a:t>22/02/2022</a:t>
            </a:fld>
            <a:endParaRPr lang="en-AU"/>
          </a:p>
        </p:txBody>
      </p:sp>
      <p:sp>
        <p:nvSpPr>
          <p:cNvPr id="4" name="Symbol zastępczy stopki 3"/>
          <p:cNvSpPr>
            <a:spLocks noGrp="1"/>
          </p:cNvSpPr>
          <p:nvPr>
            <p:ph type="ftr" sz="quarter" idx="11"/>
          </p:nvPr>
        </p:nvSpPr>
        <p:spPr/>
        <p:txBody>
          <a:bodyPr/>
          <a:lstStyle/>
          <a:p>
            <a:endParaRPr lang="en-AU"/>
          </a:p>
        </p:txBody>
      </p:sp>
      <p:sp>
        <p:nvSpPr>
          <p:cNvPr id="5" name="Symbol zastępczy numeru slajdu 4"/>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888994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925E291-E011-42DA-95B1-661764D34E47}" type="datetimeFigureOut">
              <a:rPr lang="en-AU" smtClean="0"/>
              <a:t>22/02/2022</a:t>
            </a:fld>
            <a:endParaRPr lang="en-AU"/>
          </a:p>
        </p:txBody>
      </p:sp>
      <p:sp>
        <p:nvSpPr>
          <p:cNvPr id="3" name="Symbol zastępczy stopki 2"/>
          <p:cNvSpPr>
            <a:spLocks noGrp="1"/>
          </p:cNvSpPr>
          <p:nvPr>
            <p:ph type="ftr" sz="quarter" idx="11"/>
          </p:nvPr>
        </p:nvSpPr>
        <p:spPr/>
        <p:txBody>
          <a:bodyPr/>
          <a:lstStyle/>
          <a:p>
            <a:endParaRPr lang="en-AU"/>
          </a:p>
        </p:txBody>
      </p:sp>
      <p:sp>
        <p:nvSpPr>
          <p:cNvPr id="4" name="Symbol zastępczy numeru slajdu 3"/>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3171366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smtClean="0"/>
              <a:t>Kliknij, aby edytować styl</a:t>
            </a:r>
            <a:endParaRPr lang="en-AU"/>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Symbol zastępczy daty 4"/>
          <p:cNvSpPr>
            <a:spLocks noGrp="1"/>
          </p:cNvSpPr>
          <p:nvPr>
            <p:ph type="dt" sz="half" idx="10"/>
          </p:nvPr>
        </p:nvSpPr>
        <p:spPr/>
        <p:txBody>
          <a:bodyPr/>
          <a:lstStyle/>
          <a:p>
            <a:fld id="{2925E291-E011-42DA-95B1-661764D34E47}" type="datetimeFigureOut">
              <a:rPr lang="en-AU" smtClean="0"/>
              <a:t>22/02/2022</a:t>
            </a:fld>
            <a:endParaRPr lang="en-AU"/>
          </a:p>
        </p:txBody>
      </p:sp>
      <p:sp>
        <p:nvSpPr>
          <p:cNvPr id="6" name="Symbol zastępczy stopki 5"/>
          <p:cNvSpPr>
            <a:spLocks noGrp="1"/>
          </p:cNvSpPr>
          <p:nvPr>
            <p:ph type="ftr" sz="quarter" idx="11"/>
          </p:nvPr>
        </p:nvSpPr>
        <p:spPr/>
        <p:txBody>
          <a:bodyPr/>
          <a:lstStyle/>
          <a:p>
            <a:endParaRPr lang="en-AU"/>
          </a:p>
        </p:txBody>
      </p:sp>
      <p:sp>
        <p:nvSpPr>
          <p:cNvPr id="7" name="Symbol zastępczy numeru slajdu 6"/>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885609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smtClean="0"/>
              <a:t>Kliknij, aby edytować styl</a:t>
            </a:r>
            <a:endParaRPr lang="en-AU"/>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Symbol zastępczy daty 4"/>
          <p:cNvSpPr>
            <a:spLocks noGrp="1"/>
          </p:cNvSpPr>
          <p:nvPr>
            <p:ph type="dt" sz="half" idx="10"/>
          </p:nvPr>
        </p:nvSpPr>
        <p:spPr/>
        <p:txBody>
          <a:bodyPr/>
          <a:lstStyle/>
          <a:p>
            <a:fld id="{2925E291-E011-42DA-95B1-661764D34E47}" type="datetimeFigureOut">
              <a:rPr lang="en-AU" smtClean="0"/>
              <a:t>22/02/2022</a:t>
            </a:fld>
            <a:endParaRPr lang="en-AU"/>
          </a:p>
        </p:txBody>
      </p:sp>
      <p:sp>
        <p:nvSpPr>
          <p:cNvPr id="6" name="Symbol zastępczy stopki 5"/>
          <p:cNvSpPr>
            <a:spLocks noGrp="1"/>
          </p:cNvSpPr>
          <p:nvPr>
            <p:ph type="ftr" sz="quarter" idx="11"/>
          </p:nvPr>
        </p:nvSpPr>
        <p:spPr/>
        <p:txBody>
          <a:bodyPr/>
          <a:lstStyle/>
          <a:p>
            <a:endParaRPr lang="en-AU"/>
          </a:p>
        </p:txBody>
      </p:sp>
      <p:sp>
        <p:nvSpPr>
          <p:cNvPr id="7" name="Symbol zastępczy numeru slajdu 6"/>
          <p:cNvSpPr>
            <a:spLocks noGrp="1"/>
          </p:cNvSpPr>
          <p:nvPr>
            <p:ph type="sldNum" sz="quarter" idx="12"/>
          </p:nvPr>
        </p:nvSpPr>
        <p:spPr/>
        <p:txBody>
          <a:bodyPr/>
          <a:lstStyle/>
          <a:p>
            <a:fld id="{9F72C583-7CBA-4674-AB8B-6E3571012113}" type="slidenum">
              <a:rPr lang="en-AU" smtClean="0"/>
              <a:t>‹#›</a:t>
            </a:fld>
            <a:endParaRPr lang="en-AU"/>
          </a:p>
        </p:txBody>
      </p:sp>
    </p:spTree>
    <p:extLst>
      <p:ext uri="{BB962C8B-B14F-4D97-AF65-F5344CB8AC3E}">
        <p14:creationId xmlns:p14="http://schemas.microsoft.com/office/powerpoint/2010/main" val="2532607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smtClean="0"/>
              <a:t>Kliknij, aby edytować styl</a:t>
            </a:r>
            <a:endParaRPr lang="en-AU"/>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25E291-E011-42DA-95B1-661764D34E47}" type="datetimeFigureOut">
              <a:rPr lang="en-AU" smtClean="0"/>
              <a:t>22/02/2022</a:t>
            </a:fld>
            <a:endParaRPr lang="en-AU"/>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72C583-7CBA-4674-AB8B-6E3571012113}" type="slidenum">
              <a:rPr lang="en-AU" smtClean="0"/>
              <a:t>‹#›</a:t>
            </a:fld>
            <a:endParaRPr lang="en-AU"/>
          </a:p>
        </p:txBody>
      </p:sp>
    </p:spTree>
    <p:extLst>
      <p:ext uri="{BB962C8B-B14F-4D97-AF65-F5344CB8AC3E}">
        <p14:creationId xmlns:p14="http://schemas.microsoft.com/office/powerpoint/2010/main" val="1754688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I6E7amZX_SA" TargetMode="External"/><Relationship Id="rId2" Type="http://schemas.openxmlformats.org/officeDocument/2006/relationships/hyperlink" Target="https://www.youtube.com/watch?v=LKrOTnEvojU" TargetMode="External"/><Relationship Id="rId1" Type="http://schemas.openxmlformats.org/officeDocument/2006/relationships/slideLayout" Target="../slideLayouts/slideLayout2.xml"/><Relationship Id="rId5" Type="http://schemas.openxmlformats.org/officeDocument/2006/relationships/hyperlink" Target="https://www.youtube.com/watch?v=U_a-6S0muKA" TargetMode="External"/><Relationship Id="rId4" Type="http://schemas.openxmlformats.org/officeDocument/2006/relationships/hyperlink" Target="https://www.youtube.com/watch?v=rBhmjFuJNp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DKthiOJals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3281819"/>
            <a:ext cx="9144000" cy="1741118"/>
          </a:xfrm>
        </p:spPr>
        <p:txBody>
          <a:bodyPr>
            <a:normAutofit/>
          </a:bodyPr>
          <a:lstStyle/>
          <a:p>
            <a:r>
              <a:rPr lang="ka-GE" sz="4000" dirty="0" smtClean="0">
                <a:solidFill>
                  <a:srgbClr val="0070C0"/>
                </a:solidFill>
                <a:effectLst>
                  <a:outerShdw blurRad="38100" dist="38100" dir="2700000" algn="tl">
                    <a:srgbClr val="000000">
                      <a:alpha val="43137"/>
                    </a:srgbClr>
                  </a:outerShdw>
                </a:effectLst>
              </a:rPr>
              <a:t>აუტიზმის სპექტრის მქონე პირთა სირთულეები სწავლისას</a:t>
            </a:r>
            <a:endParaRPr lang="en-AU" sz="4000" dirty="0">
              <a:solidFill>
                <a:srgbClr val="0070C0"/>
              </a:solidFill>
              <a:effectLst>
                <a:outerShdw blurRad="38100" dist="38100" dir="2700000" algn="tl">
                  <a:srgbClr val="000000">
                    <a:alpha val="43137"/>
                  </a:srgbClr>
                </a:outerShdw>
              </a:effectLst>
            </a:endParaRPr>
          </a:p>
        </p:txBody>
      </p:sp>
      <p:sp>
        <p:nvSpPr>
          <p:cNvPr id="3" name="Podtytuł 2"/>
          <p:cNvSpPr>
            <a:spLocks noGrp="1"/>
          </p:cNvSpPr>
          <p:nvPr>
            <p:ph type="subTitle" idx="1"/>
          </p:nvPr>
        </p:nvSpPr>
        <p:spPr>
          <a:xfrm>
            <a:off x="1524000" y="5812076"/>
            <a:ext cx="9144000" cy="475989"/>
          </a:xfrm>
        </p:spPr>
        <p:txBody>
          <a:bodyPr/>
          <a:lstStyle/>
          <a:p>
            <a:r>
              <a:rPr lang="ka-GE" dirty="0" smtClean="0"/>
              <a:t>მონიკა სკურა </a:t>
            </a:r>
            <a:endParaRPr lang="en-AU" dirty="0"/>
          </a:p>
        </p:txBody>
      </p:sp>
      <p:pic>
        <p:nvPicPr>
          <p:cNvPr id="1026" name="Picture 2" descr="https://lh3.googleusercontent.com/cs-1QRTNYSX5bNe6_k0MUAluPOVIl558Dl3vv5SfTEcY06sJXOnwqb4fjEZpWiRxHLkfdeVAb1pASuOsmMDVNS8e9MHnXEPl-ixiWD9xJs1PXYz7kBnZVg_YLFWeZB4sBSXF58Y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3677" y="918630"/>
            <a:ext cx="1954059" cy="853497"/>
          </a:xfrm>
          <a:prstGeom prst="rect">
            <a:avLst/>
          </a:prstGeom>
          <a:noFill/>
          <a:extLst>
            <a:ext uri="{909E8E84-426E-40DD-AFC4-6F175D3DCCD1}">
              <a14:hiddenFill xmlns:a14="http://schemas.microsoft.com/office/drawing/2010/main">
                <a:solidFill>
                  <a:srgbClr val="FFFFFF"/>
                </a:solidFill>
              </a14:hiddenFill>
            </a:ext>
          </a:extLst>
        </p:spPr>
      </p:pic>
      <p:pic>
        <p:nvPicPr>
          <p:cNvPr id="5" name="Obraz 4"/>
          <p:cNvPicPr>
            <a:picLocks noChangeAspect="1"/>
          </p:cNvPicPr>
          <p:nvPr/>
        </p:nvPicPr>
        <p:blipFill>
          <a:blip r:embed="rId3"/>
          <a:stretch>
            <a:fillRect/>
          </a:stretch>
        </p:blipFill>
        <p:spPr>
          <a:xfrm>
            <a:off x="6223475" y="611437"/>
            <a:ext cx="3930958" cy="1467884"/>
          </a:xfrm>
          <a:prstGeom prst="rect">
            <a:avLst/>
          </a:prstGeom>
        </p:spPr>
      </p:pic>
      <p:sp>
        <p:nvSpPr>
          <p:cNvPr id="6" name="Prostokąt 5"/>
          <p:cNvSpPr/>
          <p:nvPr/>
        </p:nvSpPr>
        <p:spPr>
          <a:xfrm>
            <a:off x="6096000" y="2247182"/>
            <a:ext cx="4901852" cy="646331"/>
          </a:xfrm>
          <a:prstGeom prst="rect">
            <a:avLst/>
          </a:prstGeom>
        </p:spPr>
        <p:txBody>
          <a:bodyPr wrap="square">
            <a:spAutoFit/>
          </a:bodyPr>
          <a:lstStyle/>
          <a:p>
            <a:r>
              <a:rPr lang="ka-GE" b="1" dirty="0" smtClean="0">
                <a:effectLst>
                  <a:outerShdw blurRad="38100" dist="38100" dir="2700000" algn="tl">
                    <a:srgbClr val="000000">
                      <a:alpha val="43137"/>
                    </a:srgbClr>
                  </a:outerShdw>
                </a:effectLst>
              </a:rPr>
              <a:t>ვარშავის უნივერსიტეტში შშმ პირთა მხარდაჭერის ოფისი</a:t>
            </a:r>
            <a:endParaRPr lang="en-AU"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87875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4457" y="365126"/>
            <a:ext cx="10889343" cy="679904"/>
          </a:xfrm>
        </p:spPr>
        <p:txBody>
          <a:bodyPr>
            <a:normAutofit/>
          </a:bodyPr>
          <a:lstStyle/>
          <a:p>
            <a:r>
              <a:rPr lang="en-AU" sz="3600" dirty="0">
                <a:solidFill>
                  <a:srgbClr val="0070C0"/>
                </a:solidFill>
                <a:effectLst>
                  <a:outerShdw blurRad="38100" dist="38100" dir="2700000" algn="tl">
                    <a:srgbClr val="000000">
                      <a:alpha val="43137"/>
                    </a:srgbClr>
                  </a:outerShdw>
                </a:effectLst>
              </a:rPr>
              <a:t>ESSENTIAL SUPPORT </a:t>
            </a:r>
            <a:r>
              <a:rPr lang="en-AU" sz="3600" dirty="0" smtClean="0">
                <a:solidFill>
                  <a:srgbClr val="0070C0"/>
                </a:solidFill>
                <a:effectLst>
                  <a:outerShdw blurRad="38100" dist="38100" dir="2700000" algn="tl">
                    <a:srgbClr val="000000">
                      <a:alpha val="43137"/>
                    </a:srgbClr>
                  </a:outerShdw>
                </a:effectLst>
              </a:rPr>
              <a:t>STRATEGIES</a:t>
            </a:r>
            <a:r>
              <a:rPr lang="pl-PL" sz="3600" dirty="0" smtClean="0">
                <a:solidFill>
                  <a:srgbClr val="0070C0"/>
                </a:solidFill>
                <a:effectLst>
                  <a:outerShdw blurRad="38100" dist="38100" dir="2700000" algn="tl">
                    <a:srgbClr val="000000">
                      <a:alpha val="43137"/>
                    </a:srgbClr>
                  </a:outerShdw>
                </a:effectLst>
              </a:rPr>
              <a:t> (3)</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464457" y="1219200"/>
            <a:ext cx="11234057" cy="5442857"/>
          </a:xfrm>
        </p:spPr>
        <p:txBody>
          <a:bodyPr>
            <a:normAutofit fontScale="92500" lnSpcReduction="10000"/>
          </a:bodyPr>
          <a:lstStyle/>
          <a:p>
            <a:pPr marL="0" indent="0" algn="just">
              <a:buNone/>
            </a:pPr>
            <a:r>
              <a:rPr lang="en-US" dirty="0">
                <a:effectLst>
                  <a:outerShdw blurRad="38100" dist="38100" dir="2700000" algn="tl">
                    <a:srgbClr val="000000">
                      <a:alpha val="43137"/>
                    </a:srgbClr>
                  </a:outerShdw>
                </a:effectLst>
              </a:rPr>
              <a:t>Reinforcement</a:t>
            </a:r>
          </a:p>
          <a:p>
            <a:pPr marL="0" indent="0" algn="just">
              <a:buNone/>
            </a:pPr>
            <a:r>
              <a:rPr lang="en-US" dirty="0"/>
              <a:t>Reinforcement is rewarding students for behaving in ways that are productive and support their continued personal growth. </a:t>
            </a:r>
          </a:p>
          <a:p>
            <a:pPr marL="0" indent="0" algn="just">
              <a:buNone/>
            </a:pPr>
            <a:r>
              <a:rPr lang="en-US" i="1" dirty="0"/>
              <a:t>How it helps</a:t>
            </a:r>
            <a:r>
              <a:rPr lang="en-US" dirty="0"/>
              <a:t>: Reinforcement increases the likelihood that a student will behave in the same way again. This is a good way to keep the focus on students’ positive behaviors, with the added benefit of building rapport.  Students with autism may not respond to typical </a:t>
            </a:r>
            <a:r>
              <a:rPr lang="en-US" dirty="0" err="1"/>
              <a:t>reinforcers</a:t>
            </a:r>
            <a:r>
              <a:rPr lang="en-US" dirty="0"/>
              <a:t>.</a:t>
            </a:r>
          </a:p>
          <a:p>
            <a:pPr marL="0" indent="0" algn="just">
              <a:buNone/>
            </a:pPr>
            <a:r>
              <a:rPr lang="en-US" dirty="0"/>
              <a:t>Practical Tips: </a:t>
            </a:r>
          </a:p>
          <a:p>
            <a:pPr marL="0" indent="0" algn="just">
              <a:buNone/>
            </a:pPr>
            <a:r>
              <a:rPr lang="en-US" dirty="0"/>
              <a:t>• Offer verbal praise for desirable behaviors, especially those behaviors that are challenging for the student, such as talking with peers or not interrupting</a:t>
            </a:r>
          </a:p>
          <a:p>
            <a:pPr marL="0" indent="0" algn="just">
              <a:buNone/>
            </a:pPr>
            <a:r>
              <a:rPr lang="en-US" dirty="0"/>
              <a:t>• Consider other </a:t>
            </a:r>
            <a:r>
              <a:rPr lang="en-US" dirty="0" err="1"/>
              <a:t>reinforcers</a:t>
            </a:r>
            <a:r>
              <a:rPr lang="en-US" dirty="0"/>
              <a:t> that might be valuable for the student</a:t>
            </a:r>
          </a:p>
          <a:p>
            <a:pPr marL="0" indent="0" algn="just">
              <a:buNone/>
            </a:pPr>
            <a:r>
              <a:rPr lang="en-US" dirty="0"/>
              <a:t>• Reinforcement should be paired with specific feedback, so the student knows which behavior you are reinforcing (e.g. “Great job listening to the members in your group”).</a:t>
            </a:r>
          </a:p>
          <a:p>
            <a:endParaRPr lang="en-AU" dirty="0"/>
          </a:p>
        </p:txBody>
      </p:sp>
    </p:spTree>
    <p:extLst>
      <p:ext uri="{BB962C8B-B14F-4D97-AF65-F5344CB8AC3E}">
        <p14:creationId xmlns:p14="http://schemas.microsoft.com/office/powerpoint/2010/main" val="13049958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37029" y="365125"/>
            <a:ext cx="10816771" cy="534761"/>
          </a:xfrm>
        </p:spPr>
        <p:txBody>
          <a:bodyPr>
            <a:noAutofit/>
          </a:bodyPr>
          <a:lstStyle/>
          <a:p>
            <a:pPr algn="just"/>
            <a:r>
              <a:rPr lang="en-US" sz="2800" dirty="0">
                <a:solidFill>
                  <a:srgbClr val="0070C0"/>
                </a:solidFill>
                <a:effectLst>
                  <a:outerShdw blurRad="38100" dist="38100" dir="2700000" algn="tl">
                    <a:srgbClr val="000000">
                      <a:alpha val="43137"/>
                    </a:srgbClr>
                  </a:outerShdw>
                </a:effectLst>
              </a:rPr>
              <a:t>Guidelines for instructors academic classes with students with </a:t>
            </a:r>
            <a:r>
              <a:rPr lang="en-US" sz="2800" dirty="0" smtClean="0">
                <a:solidFill>
                  <a:srgbClr val="0070C0"/>
                </a:solidFill>
                <a:effectLst>
                  <a:outerShdw blurRad="38100" dist="38100" dir="2700000" algn="tl">
                    <a:srgbClr val="000000">
                      <a:alpha val="43137"/>
                    </a:srgbClr>
                  </a:outerShdw>
                </a:effectLst>
              </a:rPr>
              <a:t>autism</a:t>
            </a:r>
            <a:r>
              <a:rPr lang="pl-PL" sz="2800" dirty="0" smtClean="0">
                <a:solidFill>
                  <a:srgbClr val="0070C0"/>
                </a:solidFill>
                <a:effectLst>
                  <a:outerShdw blurRad="38100" dist="38100" dir="2700000" algn="tl">
                    <a:srgbClr val="000000">
                      <a:alpha val="43137"/>
                    </a:srgbClr>
                  </a:outerShdw>
                </a:effectLst>
              </a:rPr>
              <a:t> (1)</a:t>
            </a:r>
            <a:endParaRPr lang="en-AU" sz="28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420914" y="1291770"/>
            <a:ext cx="11364686" cy="5297715"/>
          </a:xfrm>
        </p:spPr>
        <p:txBody>
          <a:bodyPr>
            <a:normAutofit fontScale="85000" lnSpcReduction="20000"/>
          </a:bodyPr>
          <a:lstStyle/>
          <a:p>
            <a:pPr marL="0" indent="0" algn="just">
              <a:buNone/>
            </a:pPr>
            <a:r>
              <a:rPr lang="en-US" dirty="0"/>
              <a:t>(1) Let us remember that we place the same demands on a student with autism as we do on other students because they intend to obtain a higher education that empowers them to perform responsible professional tasks.</a:t>
            </a:r>
          </a:p>
          <a:p>
            <a:pPr marL="0" indent="0" algn="just">
              <a:buNone/>
            </a:pPr>
            <a:r>
              <a:rPr lang="en-US" dirty="0"/>
              <a:t>(2) When communicating with the student, bear in mind the possibility of conflicts arising from the student's difficulty in reading non-verbal messages, such as tone of voice or body language, and thus the inability to read the other person's intentions, mood or moods of the other person.</a:t>
            </a:r>
          </a:p>
          <a:p>
            <a:pPr marL="0" indent="0" algn="just">
              <a:buNone/>
            </a:pPr>
            <a:r>
              <a:rPr lang="en-US" dirty="0"/>
              <a:t>(3) A student with autism may understand our statements literally, therefore in conversations with the student we should try to be precise and avoid non-literal statements.</a:t>
            </a:r>
          </a:p>
          <a:p>
            <a:pPr marL="0" indent="0" algn="just">
              <a:buNone/>
            </a:pPr>
            <a:r>
              <a:rPr lang="en-US" dirty="0"/>
              <a:t>(4) During classes with students with autism, in order to facilitate the process of learning, we should underline the most important information in our speech, and take short breaks during the speech.</a:t>
            </a:r>
          </a:p>
          <a:p>
            <a:pPr marL="0" indent="0" algn="just">
              <a:buNone/>
            </a:pPr>
            <a:r>
              <a:rPr lang="en-US" dirty="0"/>
              <a:t>(5) In order to increase the chances of the student completing the task during the exercises, we should discreetly check whether the instructions given to the group were also well understood by the student with autistic student. In addition we can present the task in smaller steps and give instructions in written form.</a:t>
            </a:r>
          </a:p>
          <a:p>
            <a:pPr algn="just"/>
            <a:endParaRPr lang="en-AU" dirty="0"/>
          </a:p>
        </p:txBody>
      </p:sp>
    </p:spTree>
    <p:extLst>
      <p:ext uri="{BB962C8B-B14F-4D97-AF65-F5344CB8AC3E}">
        <p14:creationId xmlns:p14="http://schemas.microsoft.com/office/powerpoint/2010/main" val="1877392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653143" y="449944"/>
            <a:ext cx="11154228" cy="609600"/>
          </a:xfrm>
        </p:spPr>
        <p:txBody>
          <a:bodyPr>
            <a:noAutofit/>
          </a:bodyPr>
          <a:lstStyle/>
          <a:p>
            <a:r>
              <a:rPr lang="en-US" sz="2800" dirty="0">
                <a:solidFill>
                  <a:srgbClr val="0070C0"/>
                </a:solidFill>
                <a:effectLst>
                  <a:outerShdw blurRad="38100" dist="38100" dir="2700000" algn="tl">
                    <a:srgbClr val="000000">
                      <a:alpha val="43137"/>
                    </a:srgbClr>
                  </a:outerShdw>
                </a:effectLst>
              </a:rPr>
              <a:t>Guidelines for instructors academic classes with students with autism</a:t>
            </a:r>
            <a:r>
              <a:rPr lang="pl-PL" sz="2800" dirty="0">
                <a:solidFill>
                  <a:srgbClr val="0070C0"/>
                </a:solidFill>
                <a:effectLst>
                  <a:outerShdw blurRad="38100" dist="38100" dir="2700000" algn="tl">
                    <a:srgbClr val="000000">
                      <a:alpha val="43137"/>
                    </a:srgbClr>
                  </a:outerShdw>
                </a:effectLst>
              </a:rPr>
              <a:t> </a:t>
            </a:r>
            <a:r>
              <a:rPr lang="pl-PL" sz="2800" dirty="0" smtClean="0">
                <a:solidFill>
                  <a:srgbClr val="0070C0"/>
                </a:solidFill>
                <a:effectLst>
                  <a:outerShdw blurRad="38100" dist="38100" dir="2700000" algn="tl">
                    <a:srgbClr val="000000">
                      <a:alpha val="43137"/>
                    </a:srgbClr>
                  </a:outerShdw>
                </a:effectLst>
              </a:rPr>
              <a:t>(2)</a:t>
            </a:r>
            <a:endParaRPr lang="en-AU" sz="2800" dirty="0"/>
          </a:p>
        </p:txBody>
      </p:sp>
      <p:sp>
        <p:nvSpPr>
          <p:cNvPr id="3" name="Symbol zastępczy zawartości 2"/>
          <p:cNvSpPr>
            <a:spLocks noGrp="1"/>
          </p:cNvSpPr>
          <p:nvPr>
            <p:ph idx="1"/>
          </p:nvPr>
        </p:nvSpPr>
        <p:spPr>
          <a:xfrm>
            <a:off x="420914" y="1262744"/>
            <a:ext cx="11386457" cy="5326742"/>
          </a:xfrm>
        </p:spPr>
        <p:txBody>
          <a:bodyPr>
            <a:normAutofit fontScale="92500" lnSpcReduction="20000"/>
          </a:bodyPr>
          <a:lstStyle/>
          <a:p>
            <a:pPr marL="0" indent="0" algn="just">
              <a:buNone/>
            </a:pPr>
            <a:r>
              <a:rPr lang="en-US" dirty="0"/>
              <a:t>(6) It may also be helpful to present the material in a variety of ways: as presentations, diagrams, charts, additional concise descriptions.</a:t>
            </a:r>
          </a:p>
          <a:p>
            <a:pPr marL="0" indent="0" algn="just">
              <a:buNone/>
            </a:pPr>
            <a:r>
              <a:rPr lang="en-US" dirty="0"/>
              <a:t>(7) It may be particularly difficult for students with autism if the order to which they have become accustomed is disturbed. In such a situation, the student may be more irritable, so let them express their emotions, and keep them calm while doing so.</a:t>
            </a:r>
          </a:p>
          <a:p>
            <a:pPr marL="0" indent="0" algn="just">
              <a:buNone/>
            </a:pPr>
            <a:r>
              <a:rPr lang="en-US" dirty="0"/>
              <a:t>(8) When a student needs to ask questions or make long statements during class, which may be disruptive to other students, let them speak, and at the same time provide a framework for what they have to say, e.g.: Could you tell about it in three sentences? I will answer the rest of your questions during the consultation.</a:t>
            </a:r>
          </a:p>
          <a:p>
            <a:pPr marL="0" indent="0" algn="just">
              <a:buNone/>
            </a:pPr>
            <a:r>
              <a:rPr lang="en-US" dirty="0"/>
              <a:t>(9) Students with autism may have unusual interests in which they are experts so if there is an opportunity. Therefore, if possible, initiate a situation where the student can share his/her knowledge and thus build a positive image in the peer group.</a:t>
            </a:r>
          </a:p>
          <a:p>
            <a:pPr marL="0" indent="0" algn="just">
              <a:buNone/>
            </a:pPr>
            <a:r>
              <a:rPr lang="en-US" dirty="0"/>
              <a:t>(</a:t>
            </a:r>
            <a:r>
              <a:rPr lang="en-US" dirty="0" smtClean="0"/>
              <a:t>10)</a:t>
            </a:r>
            <a:r>
              <a:rPr lang="pl-PL" dirty="0" smtClean="0"/>
              <a:t> A</a:t>
            </a:r>
            <a:r>
              <a:rPr lang="en-US" dirty="0" err="1" smtClean="0"/>
              <a:t>ny</a:t>
            </a:r>
            <a:r>
              <a:rPr lang="en-US" dirty="0" smtClean="0"/>
              <a:t> </a:t>
            </a:r>
            <a:r>
              <a:rPr lang="en-US" dirty="0"/>
              <a:t>support for a student with autism should be tailored to their </a:t>
            </a:r>
            <a:r>
              <a:rPr lang="en-US" dirty="0" smtClean="0"/>
              <a:t>individual</a:t>
            </a:r>
            <a:r>
              <a:rPr lang="pl-PL" dirty="0" smtClean="0"/>
              <a:t> </a:t>
            </a:r>
            <a:r>
              <a:rPr lang="pl-PL" dirty="0" err="1" smtClean="0"/>
              <a:t>needs</a:t>
            </a:r>
            <a:r>
              <a:rPr lang="en-US" dirty="0" smtClean="0"/>
              <a:t>. </a:t>
            </a:r>
            <a:r>
              <a:rPr lang="en-US" dirty="0"/>
              <a:t>Therefore, when in doubt we can also talk to the student after the lectures.</a:t>
            </a:r>
          </a:p>
          <a:p>
            <a:pPr algn="just"/>
            <a:endParaRPr lang="en-AU" dirty="0"/>
          </a:p>
        </p:txBody>
      </p:sp>
    </p:spTree>
    <p:extLst>
      <p:ext uri="{BB962C8B-B14F-4D97-AF65-F5344CB8AC3E}">
        <p14:creationId xmlns:p14="http://schemas.microsoft.com/office/powerpoint/2010/main" val="1727836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462189"/>
          </a:xfrm>
        </p:spPr>
        <p:txBody>
          <a:bodyPr>
            <a:normAutofit fontScale="90000"/>
          </a:bodyPr>
          <a:lstStyle/>
          <a:p>
            <a:r>
              <a:rPr lang="en-AU" dirty="0">
                <a:solidFill>
                  <a:srgbClr val="0070C0"/>
                </a:solidFill>
              </a:rPr>
              <a:t>useful websites </a:t>
            </a:r>
          </a:p>
        </p:txBody>
      </p:sp>
      <p:sp>
        <p:nvSpPr>
          <p:cNvPr id="3" name="Symbol zastępczy zawartości 2"/>
          <p:cNvSpPr>
            <a:spLocks noGrp="1"/>
          </p:cNvSpPr>
          <p:nvPr>
            <p:ph idx="1"/>
          </p:nvPr>
        </p:nvSpPr>
        <p:spPr>
          <a:xfrm>
            <a:off x="838200" y="1175657"/>
            <a:ext cx="10515600" cy="5001306"/>
          </a:xfrm>
        </p:spPr>
        <p:txBody>
          <a:bodyPr>
            <a:normAutofit fontScale="92500" lnSpcReduction="20000"/>
          </a:bodyPr>
          <a:lstStyle/>
          <a:p>
            <a:pPr marL="0" indent="0">
              <a:buNone/>
            </a:pPr>
            <a:endParaRPr lang="pl-PL" dirty="0" smtClean="0"/>
          </a:p>
          <a:p>
            <a:pPr marL="0" indent="0">
              <a:buNone/>
            </a:pPr>
            <a:r>
              <a:rPr lang="en-US" dirty="0" smtClean="0"/>
              <a:t>Starting </a:t>
            </a:r>
            <a:r>
              <a:rPr lang="en-US" dirty="0"/>
              <a:t>University As An Autistic Student</a:t>
            </a:r>
          </a:p>
          <a:p>
            <a:pPr marL="0" indent="0">
              <a:buNone/>
            </a:pPr>
            <a:r>
              <a:rPr lang="en-US" dirty="0">
                <a:hlinkClick r:id="rId2"/>
              </a:rPr>
              <a:t>https://</a:t>
            </a:r>
            <a:r>
              <a:rPr lang="en-US" dirty="0" smtClean="0">
                <a:hlinkClick r:id="rId2"/>
              </a:rPr>
              <a:t>www.youtube.com/watch?v=LKrOTnEvojU</a:t>
            </a:r>
            <a:endParaRPr lang="pl-PL" dirty="0" smtClean="0"/>
          </a:p>
          <a:p>
            <a:pPr marL="0" indent="0">
              <a:buNone/>
            </a:pPr>
            <a:endParaRPr lang="pl-PL" dirty="0"/>
          </a:p>
          <a:p>
            <a:pPr marL="0" indent="0">
              <a:buNone/>
            </a:pPr>
            <a:r>
              <a:rPr lang="en-US" dirty="0" smtClean="0"/>
              <a:t>Autistic </a:t>
            </a:r>
            <a:r>
              <a:rPr lang="en-US" dirty="0"/>
              <a:t>at university</a:t>
            </a:r>
          </a:p>
          <a:p>
            <a:pPr marL="0" indent="0">
              <a:buNone/>
            </a:pPr>
            <a:r>
              <a:rPr lang="en-US" dirty="0">
                <a:hlinkClick r:id="rId3"/>
              </a:rPr>
              <a:t>https://</a:t>
            </a:r>
            <a:r>
              <a:rPr lang="en-US" dirty="0" smtClean="0">
                <a:hlinkClick r:id="rId3"/>
              </a:rPr>
              <a:t>www.youtube.com/watch?v=I6E7amZX_SA</a:t>
            </a:r>
            <a:endParaRPr lang="pl-PL" dirty="0" smtClean="0"/>
          </a:p>
          <a:p>
            <a:pPr marL="0" indent="0">
              <a:buNone/>
            </a:pPr>
            <a:r>
              <a:rPr lang="pl-PL" dirty="0"/>
              <a:t> </a:t>
            </a:r>
            <a:endParaRPr lang="en-US" dirty="0"/>
          </a:p>
          <a:p>
            <a:pPr marL="0" indent="0">
              <a:buNone/>
            </a:pPr>
            <a:r>
              <a:rPr lang="en-US" dirty="0"/>
              <a:t>Being (undiagnosed!) AUTISTIC at university</a:t>
            </a:r>
          </a:p>
          <a:p>
            <a:pPr marL="0" indent="0">
              <a:buNone/>
            </a:pPr>
            <a:r>
              <a:rPr lang="en-US" dirty="0">
                <a:hlinkClick r:id="rId4"/>
              </a:rPr>
              <a:t>https://</a:t>
            </a:r>
            <a:r>
              <a:rPr lang="en-US" dirty="0" smtClean="0">
                <a:hlinkClick r:id="rId4"/>
              </a:rPr>
              <a:t>www.youtube.com/watch?v=rBhmjFuJNpY</a:t>
            </a:r>
            <a:endParaRPr lang="pl-PL" dirty="0" smtClean="0"/>
          </a:p>
          <a:p>
            <a:pPr marL="0" indent="0">
              <a:buNone/>
            </a:pPr>
            <a:r>
              <a:rPr lang="pl-PL" dirty="0"/>
              <a:t> </a:t>
            </a:r>
            <a:endParaRPr lang="en-US" dirty="0"/>
          </a:p>
          <a:p>
            <a:pPr marL="0" indent="0">
              <a:buNone/>
            </a:pPr>
            <a:r>
              <a:rPr lang="en-US" dirty="0"/>
              <a:t>Autism and University: Experience and Advice</a:t>
            </a:r>
          </a:p>
          <a:p>
            <a:pPr marL="0" indent="0">
              <a:buNone/>
            </a:pPr>
            <a:r>
              <a:rPr lang="en-US" dirty="0">
                <a:hlinkClick r:id="rId5"/>
              </a:rPr>
              <a:t>https://</a:t>
            </a:r>
            <a:r>
              <a:rPr lang="en-US" dirty="0" smtClean="0">
                <a:hlinkClick r:id="rId5"/>
              </a:rPr>
              <a:t>www.youtube.com/watch?v=U_a-6S0muKA</a:t>
            </a:r>
            <a:endParaRPr lang="pl-PL" dirty="0" smtClean="0"/>
          </a:p>
          <a:p>
            <a:pPr marL="0" indent="0">
              <a:buNone/>
            </a:pPr>
            <a:endParaRPr lang="en-US" dirty="0"/>
          </a:p>
          <a:p>
            <a:endParaRPr lang="en-AU" dirty="0"/>
          </a:p>
        </p:txBody>
      </p:sp>
    </p:spTree>
    <p:extLst>
      <p:ext uri="{BB962C8B-B14F-4D97-AF65-F5344CB8AC3E}">
        <p14:creationId xmlns:p14="http://schemas.microsoft.com/office/powerpoint/2010/main" val="3531593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6"/>
            <a:ext cx="10515600" cy="520246"/>
          </a:xfrm>
        </p:spPr>
        <p:txBody>
          <a:bodyPr>
            <a:normAutofit fontScale="90000"/>
          </a:bodyPr>
          <a:lstStyle/>
          <a:p>
            <a:r>
              <a:rPr lang="pl-PL" dirty="0" smtClean="0">
                <a:solidFill>
                  <a:srgbClr val="0070C0"/>
                </a:solidFill>
                <a:effectLst>
                  <a:outerShdw blurRad="38100" dist="38100" dir="2700000" algn="tl">
                    <a:srgbClr val="000000">
                      <a:alpha val="43137"/>
                    </a:srgbClr>
                  </a:outerShdw>
                </a:effectLst>
              </a:rPr>
              <a:t>Video (10:22min)  student of Warsaw University </a:t>
            </a:r>
            <a:endParaRPr lang="en-AU" dirty="0">
              <a:solidFill>
                <a:srgbClr val="0070C0"/>
              </a:solidFill>
              <a:effectLst>
                <a:outerShdw blurRad="38100" dist="38100" dir="2700000" algn="tl">
                  <a:srgbClr val="000000">
                    <a:alpha val="43137"/>
                  </a:srgbClr>
                </a:outerShdw>
              </a:effectLst>
            </a:endParaRPr>
          </a:p>
        </p:txBody>
      </p:sp>
      <p:pic>
        <p:nvPicPr>
          <p:cNvPr id="4" name="DKthiOJalsI"/>
          <p:cNvPicPr>
            <a:picLocks noGrp="1" noRot="1" noChangeAspect="1"/>
          </p:cNvPicPr>
          <p:nvPr>
            <p:ph idx="1"/>
            <a:videoFile r:link="rId1"/>
          </p:nvPr>
        </p:nvPicPr>
        <p:blipFill>
          <a:blip r:embed="rId3"/>
          <a:stretch>
            <a:fillRect/>
          </a:stretch>
        </p:blipFill>
        <p:spPr>
          <a:xfrm>
            <a:off x="2075543" y="1843314"/>
            <a:ext cx="7344228" cy="4412343"/>
          </a:xfrm>
          <a:prstGeom prst="rect">
            <a:avLst/>
          </a:prstGeom>
        </p:spPr>
      </p:pic>
    </p:spTree>
    <p:extLst>
      <p:ext uri="{BB962C8B-B14F-4D97-AF65-F5344CB8AC3E}">
        <p14:creationId xmlns:p14="http://schemas.microsoft.com/office/powerpoint/2010/main" val="2260314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tekstu 2"/>
          <p:cNvSpPr>
            <a:spLocks noGrp="1"/>
          </p:cNvSpPr>
          <p:nvPr>
            <p:ph type="body" idx="1"/>
          </p:nvPr>
        </p:nvSpPr>
        <p:spPr>
          <a:xfrm>
            <a:off x="1002082" y="739035"/>
            <a:ext cx="4644764" cy="690204"/>
          </a:xfrm>
        </p:spPr>
        <p:txBody>
          <a:bodyPr>
            <a:normAutofit/>
          </a:bodyPr>
          <a:lstStyle/>
          <a:p>
            <a:r>
              <a:rPr lang="ka-GE" dirty="0" smtClean="0">
                <a:solidFill>
                  <a:srgbClr val="0070C0"/>
                </a:solidFill>
                <a:effectLst>
                  <a:outerShdw blurRad="38100" dist="38100" dir="2700000" algn="tl">
                    <a:srgbClr val="000000">
                      <a:alpha val="43137"/>
                    </a:srgbClr>
                  </a:outerShdw>
                </a:effectLst>
              </a:rPr>
              <a:t>რა არის აუტიზმი </a:t>
            </a:r>
            <a:endParaRPr lang="en-AU" dirty="0">
              <a:solidFill>
                <a:srgbClr val="0070C0"/>
              </a:solidFill>
              <a:effectLst>
                <a:outerShdw blurRad="38100" dist="38100" dir="2700000" algn="tl">
                  <a:srgbClr val="000000">
                    <a:alpha val="43137"/>
                  </a:srgbClr>
                </a:outerShdw>
              </a:effectLst>
            </a:endParaRPr>
          </a:p>
        </p:txBody>
      </p:sp>
      <p:sp>
        <p:nvSpPr>
          <p:cNvPr id="4" name="Symbol zastępczy zawartości 3"/>
          <p:cNvSpPr>
            <a:spLocks noGrp="1"/>
          </p:cNvSpPr>
          <p:nvPr>
            <p:ph sz="half" idx="2"/>
          </p:nvPr>
        </p:nvSpPr>
        <p:spPr>
          <a:xfrm>
            <a:off x="538620" y="1916351"/>
            <a:ext cx="4772416" cy="3995933"/>
          </a:xfrm>
        </p:spPr>
        <p:txBody>
          <a:bodyPr>
            <a:normAutofit fontScale="70000" lnSpcReduction="20000"/>
          </a:bodyPr>
          <a:lstStyle/>
          <a:p>
            <a:pPr marL="0" indent="0">
              <a:buNone/>
            </a:pPr>
            <a:r>
              <a:rPr lang="ka-GE" dirty="0"/>
              <a:t>აუტიზმი არის განვითრების დარღვევა, რომელიც გავლენას ახდენს ინდივიდის აღქმასა და კომუნიკაციაზე, რომელიც ხშირად გამოწვევას უქმნის ინფორმაციის დამუშავებასა და სოციალურ ინტერაქციას. მიუხედავად იმისა, რომ აუტიზმის მქონე ადამიანებს აქვთ ბევრი საერთო მახასიათებელი, არ არებობს აუტიზიმის მქონე ეთნაირი ადამიანები. </a:t>
            </a:r>
            <a:endParaRPr lang="ka-GE" dirty="0" smtClean="0"/>
          </a:p>
          <a:p>
            <a:pPr marL="0" indent="0">
              <a:buNone/>
            </a:pPr>
            <a:endParaRPr lang="en-US" dirty="0"/>
          </a:p>
          <a:p>
            <a:pPr marL="0" indent="0">
              <a:buNone/>
            </a:pPr>
            <a:r>
              <a:rPr lang="ka-GE" dirty="0"/>
              <a:t>მნშვნელოვანია ვიცოდეთ, თუ რა გავლენას ახდენს აუტიზმი თითოეულ სტუდენტზე </a:t>
            </a:r>
            <a:endParaRPr lang="en-US" dirty="0"/>
          </a:p>
          <a:p>
            <a:endParaRPr lang="en-AU" dirty="0"/>
          </a:p>
        </p:txBody>
      </p:sp>
      <p:sp>
        <p:nvSpPr>
          <p:cNvPr id="5" name="Symbol zastępczy tekstu 4"/>
          <p:cNvSpPr>
            <a:spLocks noGrp="1"/>
          </p:cNvSpPr>
          <p:nvPr>
            <p:ph type="body" sz="quarter" idx="3"/>
          </p:nvPr>
        </p:nvSpPr>
        <p:spPr>
          <a:xfrm>
            <a:off x="6172200" y="327079"/>
            <a:ext cx="5183188" cy="599847"/>
          </a:xfrm>
        </p:spPr>
        <p:txBody>
          <a:bodyPr/>
          <a:lstStyle/>
          <a:p>
            <a:r>
              <a:rPr lang="ka-GE" dirty="0" smtClean="0">
                <a:solidFill>
                  <a:srgbClr val="0070C0"/>
                </a:solidFill>
                <a:effectLst>
                  <a:outerShdw blurRad="38100" dist="38100" dir="2700000" algn="tl">
                    <a:srgbClr val="000000">
                      <a:alpha val="43137"/>
                    </a:srgbClr>
                  </a:outerShdw>
                </a:effectLst>
              </a:rPr>
              <a:t>აუტიზმის მახასიათებლები </a:t>
            </a:r>
            <a:endParaRPr lang="en-AU" dirty="0">
              <a:solidFill>
                <a:srgbClr val="0070C0"/>
              </a:solidFill>
              <a:effectLst>
                <a:outerShdw blurRad="38100" dist="38100" dir="2700000" algn="tl">
                  <a:srgbClr val="000000">
                    <a:alpha val="43137"/>
                  </a:srgbClr>
                </a:outerShdw>
              </a:effectLst>
            </a:endParaRPr>
          </a:p>
        </p:txBody>
      </p:sp>
      <p:sp>
        <p:nvSpPr>
          <p:cNvPr id="6" name="Symbol zastępczy zawartości 5"/>
          <p:cNvSpPr>
            <a:spLocks noGrp="1"/>
          </p:cNvSpPr>
          <p:nvPr>
            <p:ph sz="quarter" idx="4"/>
          </p:nvPr>
        </p:nvSpPr>
        <p:spPr>
          <a:xfrm>
            <a:off x="5799552" y="1127341"/>
            <a:ext cx="5913478" cy="5505687"/>
          </a:xfrm>
        </p:spPr>
        <p:txBody>
          <a:bodyPr>
            <a:normAutofit fontScale="55000" lnSpcReduction="20000"/>
          </a:bodyPr>
          <a:lstStyle/>
          <a:p>
            <a:pPr algn="just"/>
            <a:r>
              <a:rPr lang="en-US" dirty="0"/>
              <a:t> </a:t>
            </a:r>
            <a:r>
              <a:rPr lang="ka-GE" dirty="0" smtClean="0"/>
              <a:t>დარღვეული </a:t>
            </a:r>
            <a:r>
              <a:rPr lang="ka-GE" dirty="0"/>
              <a:t>კომუნიკაცია და სოციალური ინტერაქციები</a:t>
            </a:r>
            <a:endParaRPr lang="en-US" dirty="0"/>
          </a:p>
          <a:p>
            <a:pPr marL="0" indent="0" algn="just">
              <a:buNone/>
            </a:pPr>
            <a:r>
              <a:rPr lang="ka-GE" dirty="0"/>
              <a:t>აუტიზმის მქონე სტუდენტებს შესაძლოა სირთულეები ჰქონდეთ ყოველდღიურ კომუნიკაციაში და უჭირდეთ ჩვეუელბრივი საუბრის გაგება(მაგ. ხუმრობები, იდიომები, კლიშეები )</a:t>
            </a:r>
            <a:endParaRPr lang="en-US" dirty="0"/>
          </a:p>
          <a:p>
            <a:pPr lvl="0" algn="just"/>
            <a:r>
              <a:rPr lang="ka-GE" dirty="0"/>
              <a:t>განმეორებითი ქცევები</a:t>
            </a:r>
            <a:endParaRPr lang="en-US" dirty="0"/>
          </a:p>
          <a:p>
            <a:pPr marL="0" indent="0" algn="just">
              <a:buNone/>
            </a:pPr>
            <a:r>
              <a:rPr lang="ka-GE" dirty="0"/>
              <a:t>აუტიზმის მქონე სტუდენტებისთვის შეიძლება დამახასიათებელი იყოს განმეორებით ქცევები, როგორიცაა მაგალითად წინ და უკან რწევა, ხელების მოძრაობა. ზოგიერთი განმეორებითი მოძრაობა შეიძლება არ იყოს ასეთი აშკარა (მაგ. თითების ტკაცუნი, კალმის ან ფანქრის ღეჭვა,აზრების ან საკითების პერსევერაცია)</a:t>
            </a:r>
            <a:endParaRPr lang="en-US" dirty="0"/>
          </a:p>
          <a:p>
            <a:pPr algn="just"/>
            <a:endParaRPr lang="en-US" dirty="0"/>
          </a:p>
          <a:p>
            <a:pPr lvl="0" algn="just"/>
            <a:r>
              <a:rPr lang="ka-GE" dirty="0"/>
              <a:t>შეზღუდული ინტერესები და ცვლილებებთან დაკავშირებული სირთულეები </a:t>
            </a:r>
            <a:endParaRPr lang="en-US" dirty="0"/>
          </a:p>
          <a:p>
            <a:pPr marL="0" indent="0" algn="just">
              <a:buNone/>
            </a:pPr>
            <a:r>
              <a:rPr lang="ka-GE" dirty="0"/>
              <a:t>ზოგიერთ სტუდენტს აქვს ძალიან სპეციფიკური ან ფიქსირებული ინტერესები (მაგალითად სამოქალაქო ომის ბრძოლის სტრატეგიები ) და ხშირად ავლენენ შფოთვას, როდესაც ყოველდღიური რუტინა იცვლება </a:t>
            </a:r>
            <a:endParaRPr lang="ka-GE" dirty="0" smtClean="0"/>
          </a:p>
          <a:p>
            <a:pPr marL="0" indent="0" algn="just">
              <a:buNone/>
            </a:pPr>
            <a:endParaRPr lang="en-US" dirty="0"/>
          </a:p>
          <a:p>
            <a:pPr lvl="0" algn="just"/>
            <a:r>
              <a:rPr lang="ka-GE" dirty="0"/>
              <a:t>სენსორული მგრნობელობა</a:t>
            </a:r>
            <a:endParaRPr lang="en-US" dirty="0"/>
          </a:p>
          <a:p>
            <a:pPr algn="just"/>
            <a:r>
              <a:rPr lang="ka-GE" dirty="0"/>
              <a:t>აუტიზმის მქონე სტუდენტები ხშირად მგრნობიარენი არიან საკალსო გარემოს განსაზღვრული ასპექტების მიმართ, როგორიცაა დღის განათება, მარკერის სუნი, ფურლის გადაშლის ხმა</a:t>
            </a:r>
            <a:endParaRPr lang="en-US" dirty="0"/>
          </a:p>
          <a:p>
            <a:endParaRPr lang="en-AU" dirty="0"/>
          </a:p>
        </p:txBody>
      </p:sp>
    </p:spTree>
    <p:extLst>
      <p:ext uri="{BB962C8B-B14F-4D97-AF65-F5344CB8AC3E}">
        <p14:creationId xmlns:p14="http://schemas.microsoft.com/office/powerpoint/2010/main" val="4106785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870857"/>
            <a:ext cx="9144000" cy="609601"/>
          </a:xfrm>
        </p:spPr>
        <p:txBody>
          <a:bodyPr>
            <a:normAutofit/>
          </a:bodyPr>
          <a:lstStyle/>
          <a:p>
            <a:r>
              <a:rPr lang="ka-GE" sz="3600" dirty="0" smtClean="0">
                <a:solidFill>
                  <a:srgbClr val="0070C0"/>
                </a:solidFill>
                <a:effectLst>
                  <a:outerShdw blurRad="38100" dist="38100" dir="2700000" algn="tl">
                    <a:srgbClr val="000000">
                      <a:alpha val="43137"/>
                    </a:srgbClr>
                  </a:outerShdw>
                </a:effectLst>
              </a:rPr>
              <a:t>სტუდენტების გამოწვევები </a:t>
            </a:r>
            <a:endParaRPr lang="en-AU" sz="3600" dirty="0">
              <a:solidFill>
                <a:srgbClr val="0070C0"/>
              </a:solidFill>
              <a:effectLst>
                <a:outerShdw blurRad="38100" dist="38100" dir="2700000" algn="tl">
                  <a:srgbClr val="000000">
                    <a:alpha val="43137"/>
                  </a:srgbClr>
                </a:outerShdw>
              </a:effectLst>
            </a:endParaRPr>
          </a:p>
        </p:txBody>
      </p:sp>
      <p:sp>
        <p:nvSpPr>
          <p:cNvPr id="3" name="Podtytuł 2"/>
          <p:cNvSpPr>
            <a:spLocks noGrp="1"/>
          </p:cNvSpPr>
          <p:nvPr>
            <p:ph type="subTitle" idx="1"/>
          </p:nvPr>
        </p:nvSpPr>
        <p:spPr>
          <a:xfrm>
            <a:off x="899886" y="2148114"/>
            <a:ext cx="10290628" cy="4107543"/>
          </a:xfrm>
        </p:spPr>
        <p:txBody>
          <a:bodyPr>
            <a:normAutofit lnSpcReduction="10000"/>
          </a:bodyPr>
          <a:lstStyle/>
          <a:p>
            <a:pPr algn="l"/>
            <a:r>
              <a:rPr lang="ka-GE" dirty="0"/>
              <a:t>უმაღლესი განათლების გარემოს რთული სოციალური და აკადემიური ფონის გამო, ის შესაძლოა განსაკუთრებული გამოწვევები მქონე იყოს აუტიზმის მქონე </a:t>
            </a:r>
            <a:r>
              <a:rPr lang="ka-GE" dirty="0" smtClean="0"/>
              <a:t>სტუდენტებისთვის:</a:t>
            </a:r>
          </a:p>
          <a:p>
            <a:pPr algn="l"/>
            <a:endParaRPr lang="ka-GE" dirty="0"/>
          </a:p>
          <a:p>
            <a:pPr marL="342900" indent="-342900" algn="l">
              <a:buFont typeface="Arial" panose="020B0604020202020204" pitchFamily="34" charset="0"/>
              <a:buChar char="•"/>
            </a:pPr>
            <a:r>
              <a:rPr lang="ka-GE" dirty="0" smtClean="0"/>
              <a:t>კურსის </a:t>
            </a:r>
            <a:r>
              <a:rPr lang="ka-GE" dirty="0"/>
              <a:t>მასალებთან დაკავშირებული თითოეული ლექტორის/პროფესორის განსხვავებული წესები და </a:t>
            </a:r>
            <a:r>
              <a:rPr lang="ka-GE" dirty="0" smtClean="0"/>
              <a:t>მოლოდინები</a:t>
            </a:r>
          </a:p>
          <a:p>
            <a:pPr marL="342900" indent="-342900" algn="l">
              <a:buFont typeface="Arial" panose="020B0604020202020204" pitchFamily="34" charset="0"/>
              <a:buChar char="•"/>
            </a:pPr>
            <a:r>
              <a:rPr lang="ka-GE" dirty="0" smtClean="0"/>
              <a:t>გამოცდებთან </a:t>
            </a:r>
            <a:r>
              <a:rPr lang="ka-GE" dirty="0"/>
              <a:t>დაკავშირებული წესებისა და მოლოდინების გათავისება</a:t>
            </a:r>
            <a:endParaRPr lang="en-US" dirty="0"/>
          </a:p>
          <a:p>
            <a:pPr marL="342900" indent="-342900" algn="l">
              <a:buFont typeface="Arial" panose="020B0604020202020204" pitchFamily="34" charset="0"/>
              <a:buChar char="•"/>
            </a:pPr>
            <a:r>
              <a:rPr lang="ka-GE" dirty="0" smtClean="0"/>
              <a:t>ბაზისური </a:t>
            </a:r>
            <a:r>
              <a:rPr lang="ka-GE" dirty="0"/>
              <a:t>უნარები, როგორიცაა ჩანაწერების გაკეთება, ინსტრუქციების შესრულება და სხვადსხვა დავალებების გაერთიანება. </a:t>
            </a:r>
            <a:endParaRPr lang="en-US" dirty="0"/>
          </a:p>
          <a:p>
            <a:pPr algn="just"/>
            <a:endParaRPr lang="en-AU" dirty="0"/>
          </a:p>
        </p:txBody>
      </p:sp>
    </p:spTree>
    <p:extLst>
      <p:ext uri="{BB962C8B-B14F-4D97-AF65-F5344CB8AC3E}">
        <p14:creationId xmlns:p14="http://schemas.microsoft.com/office/powerpoint/2010/main" val="4036776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pPr algn="just"/>
            <a:r>
              <a:rPr lang="ka-GE" sz="3600" dirty="0" smtClean="0">
                <a:solidFill>
                  <a:srgbClr val="0070C0"/>
                </a:solidFill>
                <a:effectLst>
                  <a:outerShdw blurRad="38100" dist="38100" dir="2700000" algn="tl">
                    <a:srgbClr val="000000">
                      <a:alpha val="43137"/>
                    </a:srgbClr>
                  </a:outerShdw>
                </a:effectLst>
              </a:rPr>
              <a:t>სტუდენტ ტუტორს შეუძლია შემდეგი დამარების გაწევა:</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p:txBody>
          <a:bodyPr>
            <a:normAutofit/>
          </a:bodyPr>
          <a:lstStyle/>
          <a:p>
            <a:pPr lvl="0"/>
            <a:r>
              <a:rPr lang="ka-GE"/>
              <a:t>სამუშაოს </a:t>
            </a:r>
            <a:r>
              <a:rPr lang="ka-GE" smtClean="0"/>
              <a:t>დაგეგმვაში  </a:t>
            </a:r>
            <a:r>
              <a:rPr lang="ka-GE" dirty="0"/>
              <a:t>-  პასუხისმგებლობებისა და სამუშაოს დაყოფაში, გააუმჯობესოთ ინფომაციის მოძიების ტექნიკები</a:t>
            </a:r>
            <a:endParaRPr lang="en-US" dirty="0"/>
          </a:p>
          <a:p>
            <a:pPr lvl="0"/>
            <a:r>
              <a:rPr lang="ka-GE" dirty="0"/>
              <a:t>ორგნიზაციულ და ფორმალურ საკითხებში დახმარება  -  პროფესორებთან და ადმინისტარციასთა კომუნიკაციაში დახმარება </a:t>
            </a:r>
            <a:r>
              <a:rPr lang="en-US" dirty="0"/>
              <a:t>    </a:t>
            </a:r>
          </a:p>
          <a:p>
            <a:pPr lvl="0"/>
            <a:r>
              <a:rPr lang="ka-GE" dirty="0"/>
              <a:t>სხვებთან კომუნიკაციაში დახმარება  -  სტუდენტური ცხოვრების წარმართვაში დახმარება </a:t>
            </a:r>
            <a:r>
              <a:rPr lang="en-US" dirty="0"/>
              <a:t>    </a:t>
            </a:r>
          </a:p>
          <a:p>
            <a:pPr lvl="0"/>
            <a:r>
              <a:rPr lang="en-US" dirty="0"/>
              <a:t>    </a:t>
            </a:r>
            <a:r>
              <a:rPr lang="ka-GE" dirty="0"/>
              <a:t>უნივერსიტეტის სივრცესა და მომსახურებებში დახმარება  -საუნივერსიტეტო სივრცეში ორიენტაციაში დახმარება  </a:t>
            </a:r>
            <a:endParaRPr lang="en-US" dirty="0"/>
          </a:p>
          <a:p>
            <a:endParaRPr lang="en-AU" dirty="0"/>
          </a:p>
        </p:txBody>
      </p:sp>
    </p:spTree>
    <p:extLst>
      <p:ext uri="{BB962C8B-B14F-4D97-AF65-F5344CB8AC3E}">
        <p14:creationId xmlns:p14="http://schemas.microsoft.com/office/powerpoint/2010/main" val="2286736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62857" y="667657"/>
            <a:ext cx="10990943" cy="667657"/>
          </a:xfrm>
        </p:spPr>
        <p:txBody>
          <a:bodyPr>
            <a:normAutofit/>
          </a:bodyPr>
          <a:lstStyle/>
          <a:p>
            <a:pPr algn="just"/>
            <a:r>
              <a:rPr lang="ka-GE" sz="3600" dirty="0" smtClean="0">
                <a:solidFill>
                  <a:srgbClr val="0070C0"/>
                </a:solidFill>
                <a:effectLst>
                  <a:outerShdw blurRad="38100" dist="38100" dir="2700000" algn="tl">
                    <a:srgbClr val="000000">
                      <a:alpha val="43137"/>
                    </a:srgbClr>
                  </a:outerShdw>
                </a:effectLst>
              </a:rPr>
              <a:t>სტუდენტის მხარდაჭერის პროგრამის ფარგლებში</a:t>
            </a:r>
            <a:r>
              <a:rPr lang="en-US" sz="3600" dirty="0" smtClean="0">
                <a:solidFill>
                  <a:srgbClr val="0070C0"/>
                </a:solidFill>
                <a:effectLst>
                  <a:outerShdw blurRad="38100" dist="38100" dir="2700000" algn="tl">
                    <a:srgbClr val="000000">
                      <a:alpha val="43137"/>
                    </a:srgbClr>
                  </a:outerShdw>
                </a:effectLst>
              </a:rPr>
              <a:t>:</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624114" y="1825625"/>
            <a:ext cx="10729686" cy="4351338"/>
          </a:xfrm>
        </p:spPr>
        <p:txBody>
          <a:bodyPr>
            <a:normAutofit/>
          </a:bodyPr>
          <a:lstStyle/>
          <a:p>
            <a:r>
              <a:rPr lang="ka-GE" dirty="0" smtClean="0"/>
              <a:t>სტუდენტს შეუძლია რეგუალრუალდ შეხვდეს ტუტორს  (სულ მცირე კვირაში ერთხელ) და განიხილოს  მიმდინარე საკითხები </a:t>
            </a:r>
          </a:p>
          <a:p>
            <a:r>
              <a:rPr lang="ka-GE" dirty="0" smtClean="0"/>
              <a:t>დაუკავშირდეს ტუტორს საჭიროების შემთხვევაში -  ის არ გააკეთებს სამუშაოს თქვენს ნაცვლას, მაგრამ მოგცემთ რჩვას. </a:t>
            </a:r>
          </a:p>
          <a:p>
            <a:r>
              <a:rPr lang="ka-GE" dirty="0" smtClean="0"/>
              <a:t>იმუშაოს  ფსიქოლოგთან, რომელიც  დაეხმრება ტურიტთან და სხვებთან ურთიერთობაში </a:t>
            </a:r>
          </a:p>
          <a:p>
            <a:r>
              <a:rPr lang="ka-GE" dirty="0" smtClean="0"/>
              <a:t>სტუდნენტს შეუძლია ისარგებლოს მხარდაჭერის ჯგუფის მომსახურებით (დასწრება სავალდებულო არ არის</a:t>
            </a:r>
            <a:endParaRPr lang="en-US" dirty="0"/>
          </a:p>
        </p:txBody>
      </p:sp>
    </p:spTree>
    <p:extLst>
      <p:ext uri="{BB962C8B-B14F-4D97-AF65-F5344CB8AC3E}">
        <p14:creationId xmlns:p14="http://schemas.microsoft.com/office/powerpoint/2010/main" val="2877903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601248" y="1828800"/>
            <a:ext cx="11223321" cy="4571999"/>
          </a:xfrm>
        </p:spPr>
        <p:txBody>
          <a:bodyPr/>
          <a:lstStyle/>
          <a:p>
            <a:pPr marL="0" indent="0">
              <a:buNone/>
            </a:pPr>
            <a:endParaRPr lang="en-AU" dirty="0"/>
          </a:p>
        </p:txBody>
      </p:sp>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248" y="1349830"/>
            <a:ext cx="10752552" cy="5138652"/>
          </a:xfrm>
          <a:prstGeom prst="rect">
            <a:avLst/>
          </a:prstGeom>
        </p:spPr>
      </p:pic>
      <p:sp>
        <p:nvSpPr>
          <p:cNvPr id="4" name="Tytuł 3"/>
          <p:cNvSpPr>
            <a:spLocks noGrp="1"/>
          </p:cNvSpPr>
          <p:nvPr>
            <p:ph type="title"/>
          </p:nvPr>
        </p:nvSpPr>
        <p:spPr>
          <a:xfrm>
            <a:off x="838200" y="360218"/>
            <a:ext cx="10515600" cy="854806"/>
          </a:xfrm>
        </p:spPr>
        <p:txBody>
          <a:bodyPr>
            <a:normAutofit fontScale="90000"/>
          </a:bodyPr>
          <a:lstStyle/>
          <a:p>
            <a:r>
              <a:rPr lang="ka-GE" sz="4000" dirty="0" smtClean="0">
                <a:solidFill>
                  <a:srgbClr val="0070C0"/>
                </a:solidFill>
                <a:effectLst>
                  <a:outerShdw blurRad="38100" dist="38100" dir="2700000" algn="tl">
                    <a:srgbClr val="000000">
                      <a:alpha val="43137"/>
                    </a:srgbClr>
                  </a:outerShdw>
                </a:effectLst>
              </a:rPr>
              <a:t>აუტიზმი </a:t>
            </a:r>
            <a:r>
              <a:rPr lang="en-US" sz="4000" dirty="0" smtClean="0">
                <a:solidFill>
                  <a:srgbClr val="0070C0"/>
                </a:solidFill>
                <a:effectLst>
                  <a:outerShdw blurRad="38100" dist="38100" dir="2700000" algn="tl">
                    <a:srgbClr val="000000">
                      <a:alpha val="43137"/>
                    </a:srgbClr>
                  </a:outerShdw>
                </a:effectLst>
              </a:rPr>
              <a:t>&amp;</a:t>
            </a:r>
            <a:r>
              <a:rPr lang="ka-GE" sz="4000" dirty="0" smtClean="0">
                <a:solidFill>
                  <a:srgbClr val="0070C0"/>
                </a:solidFill>
                <a:effectLst>
                  <a:outerShdw blurRad="38100" dist="38100" dir="2700000" algn="tl">
                    <a:srgbClr val="000000">
                      <a:alpha val="43137"/>
                    </a:srgbClr>
                  </a:outerShdw>
                </a:effectLst>
              </a:rPr>
              <a:t> უნნივერსიტეტის ვებ გვერდი</a:t>
            </a:r>
            <a:r>
              <a:rPr lang="en-US" dirty="0"/>
              <a:t/>
            </a:r>
            <a:br>
              <a:rPr lang="en-US" dirty="0"/>
            </a:br>
            <a:endParaRPr lang="en-AU" dirty="0"/>
          </a:p>
        </p:txBody>
      </p:sp>
    </p:spTree>
    <p:extLst>
      <p:ext uri="{BB962C8B-B14F-4D97-AF65-F5344CB8AC3E}">
        <p14:creationId xmlns:p14="http://schemas.microsoft.com/office/powerpoint/2010/main" val="5309548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38200" y="365125"/>
            <a:ext cx="10515600" cy="839561"/>
          </a:xfrm>
        </p:spPr>
        <p:txBody>
          <a:bodyPr>
            <a:normAutofit/>
          </a:bodyPr>
          <a:lstStyle/>
          <a:p>
            <a:r>
              <a:rPr lang="ka-GE" sz="3600" dirty="0" smtClean="0">
                <a:solidFill>
                  <a:srgbClr val="0070C0"/>
                </a:solidFill>
                <a:effectLst>
                  <a:outerShdw blurRad="38100" dist="38100" dir="2700000" algn="tl">
                    <a:srgbClr val="000000">
                      <a:alpha val="43137"/>
                    </a:srgbClr>
                  </a:outerShdw>
                </a:effectLst>
              </a:rPr>
              <a:t>სწვლის სტილი</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464457" y="1436914"/>
            <a:ext cx="11263086" cy="5007429"/>
          </a:xfrm>
        </p:spPr>
        <p:txBody>
          <a:bodyPr>
            <a:normAutofit fontScale="92500"/>
          </a:bodyPr>
          <a:lstStyle/>
          <a:p>
            <a:pPr marL="0" indent="0" algn="just">
              <a:buNone/>
            </a:pPr>
            <a:r>
              <a:rPr lang="en-US" dirty="0" smtClean="0"/>
              <a:t>Students </a:t>
            </a:r>
            <a:r>
              <a:rPr lang="en-US" dirty="0"/>
              <a:t>with autism have unique learning styles. </a:t>
            </a:r>
            <a:r>
              <a:rPr lang="en-US" dirty="0" smtClean="0"/>
              <a:t>Lecturers</a:t>
            </a:r>
            <a:r>
              <a:rPr lang="pl-PL" dirty="0" smtClean="0"/>
              <a:t> </a:t>
            </a:r>
            <a:r>
              <a:rPr lang="en-US" dirty="0" smtClean="0"/>
              <a:t>can </a:t>
            </a:r>
            <a:r>
              <a:rPr lang="en-US" dirty="0"/>
              <a:t>support these students by incorporating their strengths and needs when planning for instruction. </a:t>
            </a:r>
            <a:endParaRPr lang="pl-PL" dirty="0" smtClean="0"/>
          </a:p>
          <a:p>
            <a:pPr marL="0" indent="0" algn="just">
              <a:buNone/>
            </a:pPr>
            <a:r>
              <a:rPr lang="en-US" dirty="0" smtClean="0"/>
              <a:t>This </a:t>
            </a:r>
            <a:r>
              <a:rPr lang="en-US" dirty="0"/>
              <a:t>thoughtful preparation will help students with autism maximize their potential and make valuable contributions to class discussions and activities. </a:t>
            </a:r>
          </a:p>
          <a:p>
            <a:pPr algn="just"/>
            <a:r>
              <a:rPr lang="en-US" dirty="0">
                <a:effectLst>
                  <a:outerShdw blurRad="38100" dist="38100" dir="2700000" algn="tl">
                    <a:srgbClr val="000000">
                      <a:alpha val="43137"/>
                    </a:srgbClr>
                  </a:outerShdw>
                </a:effectLst>
              </a:rPr>
              <a:t>Students with autism are visual learners </a:t>
            </a:r>
          </a:p>
          <a:p>
            <a:pPr marL="0" indent="0" algn="just">
              <a:buNone/>
            </a:pPr>
            <a:r>
              <a:rPr lang="en-US" dirty="0"/>
              <a:t>They need the opportunity to see information in order to interpret its meaning. </a:t>
            </a:r>
          </a:p>
          <a:p>
            <a:pPr algn="just"/>
            <a:r>
              <a:rPr lang="en-US" dirty="0">
                <a:effectLst>
                  <a:outerShdw blurRad="38100" dist="38100" dir="2700000" algn="tl">
                    <a:srgbClr val="000000">
                      <a:alpha val="43137"/>
                    </a:srgbClr>
                  </a:outerShdw>
                </a:effectLst>
              </a:rPr>
              <a:t>Students with autism are literal learners </a:t>
            </a:r>
          </a:p>
          <a:p>
            <a:pPr marL="0" indent="0" algn="just">
              <a:buNone/>
            </a:pPr>
            <a:r>
              <a:rPr lang="en-US" dirty="0"/>
              <a:t>They need expectations, instructions and feedback to be explicitly stated. </a:t>
            </a:r>
          </a:p>
          <a:p>
            <a:pPr algn="just"/>
            <a:r>
              <a:rPr lang="en-US" dirty="0">
                <a:effectLst>
                  <a:outerShdw blurRad="38100" dist="38100" dir="2700000" algn="tl">
                    <a:srgbClr val="000000">
                      <a:alpha val="43137"/>
                    </a:srgbClr>
                  </a:outerShdw>
                </a:effectLst>
              </a:rPr>
              <a:t>Students with autism need consistency and predictability </a:t>
            </a:r>
          </a:p>
          <a:p>
            <a:pPr marL="0" indent="0" algn="just">
              <a:buNone/>
            </a:pPr>
            <a:r>
              <a:rPr lang="en-US" dirty="0"/>
              <a:t>They need well-structured, predictable classrooms and schedules</a:t>
            </a:r>
          </a:p>
          <a:p>
            <a:endParaRPr lang="en-AU" dirty="0"/>
          </a:p>
        </p:txBody>
      </p:sp>
    </p:spTree>
    <p:extLst>
      <p:ext uri="{BB962C8B-B14F-4D97-AF65-F5344CB8AC3E}">
        <p14:creationId xmlns:p14="http://schemas.microsoft.com/office/powerpoint/2010/main" val="216438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4457" y="365126"/>
            <a:ext cx="10889343" cy="679904"/>
          </a:xfrm>
        </p:spPr>
        <p:txBody>
          <a:bodyPr>
            <a:normAutofit/>
          </a:bodyPr>
          <a:lstStyle/>
          <a:p>
            <a:r>
              <a:rPr lang="en-AU" sz="3600" dirty="0">
                <a:solidFill>
                  <a:srgbClr val="0070C0"/>
                </a:solidFill>
                <a:effectLst>
                  <a:outerShdw blurRad="38100" dist="38100" dir="2700000" algn="tl">
                    <a:srgbClr val="000000">
                      <a:alpha val="43137"/>
                    </a:srgbClr>
                  </a:outerShdw>
                </a:effectLst>
              </a:rPr>
              <a:t>ESSENTIAL SUPPORT </a:t>
            </a:r>
            <a:r>
              <a:rPr lang="en-AU" sz="3600" dirty="0" smtClean="0">
                <a:solidFill>
                  <a:srgbClr val="0070C0"/>
                </a:solidFill>
                <a:effectLst>
                  <a:outerShdw blurRad="38100" dist="38100" dir="2700000" algn="tl">
                    <a:srgbClr val="000000">
                      <a:alpha val="43137"/>
                    </a:srgbClr>
                  </a:outerShdw>
                </a:effectLst>
              </a:rPr>
              <a:t>STRATEGIES</a:t>
            </a:r>
            <a:r>
              <a:rPr lang="pl-PL" sz="3600" dirty="0" smtClean="0">
                <a:solidFill>
                  <a:srgbClr val="0070C0"/>
                </a:solidFill>
                <a:effectLst>
                  <a:outerShdw blurRad="38100" dist="38100" dir="2700000" algn="tl">
                    <a:srgbClr val="000000">
                      <a:alpha val="43137"/>
                    </a:srgbClr>
                  </a:outerShdw>
                </a:effectLst>
              </a:rPr>
              <a:t> (1)</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464457" y="1219200"/>
            <a:ext cx="11234057" cy="5239657"/>
          </a:xfrm>
        </p:spPr>
        <p:txBody>
          <a:bodyPr>
            <a:normAutofit/>
          </a:bodyPr>
          <a:lstStyle/>
          <a:p>
            <a:pPr marL="0" indent="0" algn="just">
              <a:buNone/>
            </a:pPr>
            <a:r>
              <a:rPr lang="en-US" dirty="0">
                <a:effectLst>
                  <a:outerShdw blurRad="38100" dist="38100" dir="2700000" algn="tl">
                    <a:srgbClr val="000000">
                      <a:alpha val="43137"/>
                    </a:srgbClr>
                  </a:outerShdw>
                </a:effectLst>
              </a:rPr>
              <a:t>Priming</a:t>
            </a:r>
          </a:p>
          <a:p>
            <a:pPr marL="0" indent="0" algn="just">
              <a:buNone/>
            </a:pPr>
            <a:r>
              <a:rPr lang="en-US" dirty="0"/>
              <a:t>Priming is exposure to academic course material or tasks before instruction. </a:t>
            </a:r>
          </a:p>
          <a:p>
            <a:pPr marL="0" indent="0" algn="just">
              <a:buNone/>
            </a:pPr>
            <a:r>
              <a:rPr lang="en-US" i="1" dirty="0"/>
              <a:t>How it helps</a:t>
            </a:r>
            <a:r>
              <a:rPr lang="en-US" dirty="0"/>
              <a:t>: Priming allows students to become familiar with the material, reduce stress, and ensure that key concepts are understood in greater depth.</a:t>
            </a:r>
          </a:p>
          <a:p>
            <a:pPr marL="0" indent="0" algn="just">
              <a:buNone/>
            </a:pPr>
            <a:r>
              <a:rPr lang="en-US" dirty="0"/>
              <a:t>Practical Tips: </a:t>
            </a:r>
          </a:p>
          <a:p>
            <a:pPr marL="0" indent="0" algn="just">
              <a:buNone/>
            </a:pPr>
            <a:r>
              <a:rPr lang="en-US" dirty="0"/>
              <a:t>• Provide an agenda or list of potential questions the day before a class discussion</a:t>
            </a:r>
          </a:p>
          <a:p>
            <a:pPr marL="0" indent="0" algn="just">
              <a:buNone/>
            </a:pPr>
            <a:r>
              <a:rPr lang="en-US" dirty="0"/>
              <a:t>• Explain which concepts are most important before teaching a lesson</a:t>
            </a:r>
          </a:p>
          <a:p>
            <a:pPr marL="0" indent="0" algn="just">
              <a:buNone/>
            </a:pPr>
            <a:r>
              <a:rPr lang="en-US" dirty="0"/>
              <a:t>• Sometimes you need to ask </a:t>
            </a:r>
            <a:r>
              <a:rPr lang="en-US" dirty="0" smtClean="0"/>
              <a:t>tutors</a:t>
            </a:r>
            <a:r>
              <a:rPr lang="pl-PL" dirty="0" smtClean="0"/>
              <a:t>/</a:t>
            </a:r>
            <a:r>
              <a:rPr lang="en-US" dirty="0" smtClean="0"/>
              <a:t>parents </a:t>
            </a:r>
            <a:r>
              <a:rPr lang="en-US" dirty="0"/>
              <a:t>to help prime their students at home by reminding them about upcoming tests, projects, or field trips</a:t>
            </a:r>
          </a:p>
          <a:p>
            <a:endParaRPr lang="en-AU" dirty="0"/>
          </a:p>
        </p:txBody>
      </p:sp>
    </p:spTree>
    <p:extLst>
      <p:ext uri="{BB962C8B-B14F-4D97-AF65-F5344CB8AC3E}">
        <p14:creationId xmlns:p14="http://schemas.microsoft.com/office/powerpoint/2010/main" val="30813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4457" y="365126"/>
            <a:ext cx="10889343" cy="679904"/>
          </a:xfrm>
        </p:spPr>
        <p:txBody>
          <a:bodyPr>
            <a:normAutofit/>
          </a:bodyPr>
          <a:lstStyle/>
          <a:p>
            <a:r>
              <a:rPr lang="en-AU" sz="3600" dirty="0">
                <a:solidFill>
                  <a:srgbClr val="0070C0"/>
                </a:solidFill>
                <a:effectLst>
                  <a:outerShdw blurRad="38100" dist="38100" dir="2700000" algn="tl">
                    <a:srgbClr val="000000">
                      <a:alpha val="43137"/>
                    </a:srgbClr>
                  </a:outerShdw>
                </a:effectLst>
              </a:rPr>
              <a:t>ESSENTIAL SUPPORT </a:t>
            </a:r>
            <a:r>
              <a:rPr lang="en-AU" sz="3600" dirty="0" smtClean="0">
                <a:solidFill>
                  <a:srgbClr val="0070C0"/>
                </a:solidFill>
                <a:effectLst>
                  <a:outerShdw blurRad="38100" dist="38100" dir="2700000" algn="tl">
                    <a:srgbClr val="000000">
                      <a:alpha val="43137"/>
                    </a:srgbClr>
                  </a:outerShdw>
                </a:effectLst>
              </a:rPr>
              <a:t>STRATEGIES</a:t>
            </a:r>
            <a:r>
              <a:rPr lang="pl-PL" sz="3600" dirty="0" smtClean="0">
                <a:solidFill>
                  <a:srgbClr val="0070C0"/>
                </a:solidFill>
                <a:effectLst>
                  <a:outerShdw blurRad="38100" dist="38100" dir="2700000" algn="tl">
                    <a:srgbClr val="000000">
                      <a:alpha val="43137"/>
                    </a:srgbClr>
                  </a:outerShdw>
                </a:effectLst>
              </a:rPr>
              <a:t> (2)</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464457" y="1219200"/>
            <a:ext cx="11234057" cy="5239657"/>
          </a:xfrm>
        </p:spPr>
        <p:txBody>
          <a:bodyPr>
            <a:normAutofit/>
          </a:bodyPr>
          <a:lstStyle/>
          <a:p>
            <a:pPr marL="0" indent="0" algn="just">
              <a:buNone/>
            </a:pPr>
            <a:r>
              <a:rPr lang="en-US" dirty="0">
                <a:effectLst>
                  <a:outerShdw blurRad="38100" dist="38100" dir="2700000" algn="tl">
                    <a:srgbClr val="000000">
                      <a:alpha val="43137"/>
                    </a:srgbClr>
                  </a:outerShdw>
                </a:effectLst>
              </a:rPr>
              <a:t>Academic Modifications</a:t>
            </a:r>
          </a:p>
          <a:p>
            <a:pPr marL="0" indent="0" algn="just">
              <a:buNone/>
            </a:pPr>
            <a:r>
              <a:rPr lang="en-US" dirty="0"/>
              <a:t>Academic modifications are any adaptations to the content or format of an assignment to meet the specific needs of a student. </a:t>
            </a:r>
          </a:p>
          <a:p>
            <a:pPr marL="0" indent="0" algn="just">
              <a:buNone/>
            </a:pPr>
            <a:r>
              <a:rPr lang="en-US" i="1" dirty="0"/>
              <a:t>How it helps</a:t>
            </a:r>
            <a:r>
              <a:rPr lang="en-US" dirty="0"/>
              <a:t>: Academic modifications make the scholastic environment easier to navigate while still ensuring that a student learns necessary content.</a:t>
            </a:r>
          </a:p>
          <a:p>
            <a:pPr marL="0" indent="0" algn="just">
              <a:buNone/>
            </a:pPr>
            <a:r>
              <a:rPr lang="en-US" dirty="0"/>
              <a:t>Practical Tips: </a:t>
            </a:r>
          </a:p>
          <a:p>
            <a:pPr marL="0" indent="0" algn="just">
              <a:buNone/>
            </a:pPr>
            <a:r>
              <a:rPr lang="en-US" dirty="0"/>
              <a:t>• Break  assignments down into smaller components </a:t>
            </a:r>
          </a:p>
          <a:p>
            <a:pPr marL="0" indent="0" algn="just">
              <a:buNone/>
            </a:pPr>
            <a:r>
              <a:rPr lang="en-US" dirty="0"/>
              <a:t>• Provide test questions in a different format (e.g. multiple choice instead of open-ended, bullet lists instead of essays)</a:t>
            </a:r>
          </a:p>
          <a:p>
            <a:pPr marL="0" indent="0" algn="just">
              <a:buNone/>
            </a:pPr>
            <a:r>
              <a:rPr lang="en-US" dirty="0"/>
              <a:t>• Offer read-aloud instructions for tests</a:t>
            </a:r>
          </a:p>
          <a:p>
            <a:endParaRPr lang="en-AU" dirty="0"/>
          </a:p>
        </p:txBody>
      </p:sp>
    </p:spTree>
    <p:extLst>
      <p:ext uri="{BB962C8B-B14F-4D97-AF65-F5344CB8AC3E}">
        <p14:creationId xmlns:p14="http://schemas.microsoft.com/office/powerpoint/2010/main" val="330430918"/>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TotalTime>
  <Words>1198</Words>
  <Application>Microsoft Office PowerPoint</Application>
  <PresentationFormat>Widescreen</PresentationFormat>
  <Paragraphs>94</Paragraphs>
  <Slides>14</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Sylfaen</vt:lpstr>
      <vt:lpstr>Motyw pakietu Office</vt:lpstr>
      <vt:lpstr>აუტიზმის სპექტრის მქონე პირთა სირთულეები სწავლისას</vt:lpstr>
      <vt:lpstr>PowerPoint Presentation</vt:lpstr>
      <vt:lpstr>სტუდენტების გამოწვევები </vt:lpstr>
      <vt:lpstr>სტუდენტ ტუტორს შეუძლია შემდეგი დამარების გაწევა:</vt:lpstr>
      <vt:lpstr>სტუდენტის მხარდაჭერის პროგრამის ფარგლებში:</vt:lpstr>
      <vt:lpstr>აუტიზმი &amp; უნნივერსიტეტის ვებ გვერდი </vt:lpstr>
      <vt:lpstr>სწვლის სტილი</vt:lpstr>
      <vt:lpstr>ESSENTIAL SUPPORT STRATEGIES (1)</vt:lpstr>
      <vt:lpstr>ESSENTIAL SUPPORT STRATEGIES (2)</vt:lpstr>
      <vt:lpstr>ESSENTIAL SUPPORT STRATEGIES (3)</vt:lpstr>
      <vt:lpstr>Guidelines for instructors academic classes with students with autism (1)</vt:lpstr>
      <vt:lpstr>Guidelines for instructors academic classes with students with autism (2)</vt:lpstr>
      <vt:lpstr>useful websites </vt:lpstr>
      <vt:lpstr>Video (10:22min)  student of Warsaw University </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Psychiatric consultations, Psychological consultations and Academic Support Center for students on the autism spectrum</dc:title>
  <dc:creator>Monika</dc:creator>
  <cp:lastModifiedBy>Tamar Makharadze</cp:lastModifiedBy>
  <cp:revision>24</cp:revision>
  <dcterms:created xsi:type="dcterms:W3CDTF">2022-02-01T14:35:25Z</dcterms:created>
  <dcterms:modified xsi:type="dcterms:W3CDTF">2022-02-22T18:40:53Z</dcterms:modified>
</cp:coreProperties>
</file>