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C4DA"/>
    <a:srgbClr val="D2CCD2"/>
    <a:srgbClr val="E0EE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46F604-37C7-4137-8656-8359AA228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BBAB528-08BB-42FB-9AE7-C5D611F986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667A8F5-DD74-49F3-9AD4-7878D9FD4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A282B6F-24C0-4022-9D81-C2A6B3D1A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145ABC3-6862-4905-88EA-2D708DEF7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1044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15733A6-3E4E-4DDC-B097-FA845A58D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B0326AF-7518-4848-8C31-00B921F0DB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03F460A-A73C-4D64-8B1F-6FDFBA615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C6C4386-0EC3-4A43-B3FE-898ED5716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72E921A-730A-4E9B-B931-3E1996A05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1833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C4B124E-F628-4194-A2BE-70B1375473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0BD67E3-C95D-4C7D-98BC-14A26FFE5C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29633B7-3379-4846-AD6E-4F82D6243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A617074-BDF6-4790-BD2E-D2E5EF2A4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F40F7A4-6E76-4CB7-90AE-A00205186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15991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CABE57-0ED4-4076-93B0-0F6611F27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3D390B4-6424-48A9-B031-88F127D13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73A9E1E-9E78-40E7-9286-ECAEB29BF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48E7EAD-A3C5-49AB-8154-C5CCFFB76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79A01AA-3C93-4B00-ACB2-09C43381C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0723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413D3E-2BD0-45A6-A69B-4B5151806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09383CB-F94C-40E2-AD5E-B30510B81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6388C90-BFED-4356-98EB-238A10D88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CF2BF30-373F-419B-8D0D-8528FBEBB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1D96261-BCE5-46FB-893B-C45F5CB3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3215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5BF17A-30BD-43E3-BEB0-69256A0C5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263395C-8A9C-4896-A38E-576AEB13B5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14B2AF8-03A8-4E20-BC0C-EA38EDE089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1A22D7C6-370A-4F29-8A05-AB808A1AC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CB8C3B4-7B2C-4582-A0C9-9CA4C33FE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432C81B-0C8C-4A9E-8C0F-A0FD5D4C3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1999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869245E-2308-4FB6-B6BB-B7A8FD75F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6310EDB-0BFA-400D-8766-2692550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15AB337-B83F-4BC2-8639-9BF25EDF8C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685F700D-9627-44AE-8B38-1E5A0532AF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A3E3EF9-B57C-458E-9587-335D5ABC48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D20C61A0-B006-4FBC-8FAE-2868C4708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B1C82ADC-A128-423A-B5E1-C46683A43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56157DF0-A0DC-498A-A0D5-4971B6E53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0845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9EC8663-31D9-4F72-8EB4-62A43A217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01B99644-30FF-4E7A-8CB1-479A05261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CA8BB8D-79C8-4D98-9D1F-064D4FC90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427020A-3A2C-43E4-B116-50830D0A3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4528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982FD67-144B-42DE-83DD-1B7E5E398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D8E26BC-BA5C-483E-90BA-A9D536D4F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1FECD63-413C-4B5D-B5A7-1E5C436B6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8892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2554324-528C-4301-ACC9-3CB157326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EDDE45D-46AD-47CE-8014-7ED9E6976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262FA2F-AF36-48F2-9D67-377D064C38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FD11887-0AB4-44CB-8EEA-B3AB8C061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1102E4F-72DD-4035-9923-5FCE077E0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716BCCD-669D-44B3-812A-0AD5C7D2D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7895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271344B-2D25-4699-AC87-4B369827A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83587D0A-E10A-41C4-881D-510159137A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981767D-129C-4099-BD97-EBE1704693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B689DA4-C044-4D75-B835-6165B14A8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870ED43-640F-49A1-A2C3-CACDEEB3F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EDF26BA-DB7C-4BAC-8273-51656C17F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9011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959B4BE8-C790-41C5-AC7F-13F70154B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776DA5E-0416-4AE0-9796-50F13B6403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A6D7589-B8B2-450E-AFAF-A472B7F811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F6A11-4E6B-4E3A-B807-37BF6F23BC3F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B591E4F-AC18-457F-9472-61C49097C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5294DB4-42FE-44FA-A8F1-4253BB222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A3E96-77B6-40DE-84D1-91CE2BB0FE1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4578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C64D0423-0801-4DEC-928D-095746A7E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450" y="571500"/>
            <a:ext cx="4762500" cy="541168"/>
          </a:xfrm>
          <a:prstGeom prst="rect">
            <a:avLst/>
          </a:prstGeom>
        </p:spPr>
      </p:pic>
      <p:sp>
        <p:nvSpPr>
          <p:cNvPr id="3" name="Podtytuł 2">
            <a:extLst>
              <a:ext uri="{FF2B5EF4-FFF2-40B4-BE49-F238E27FC236}">
                <a16:creationId xmlns:a16="http://schemas.microsoft.com/office/drawing/2014/main" id="{770ED89B-5DB8-4FA6-8935-1ADB80CD1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by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academic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Staff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l-PL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Webinar</a:t>
            </a: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TSU, BSU, </a:t>
            </a:r>
            <a:r>
              <a:rPr lang="pl-PL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TeSaU</a:t>
            </a: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ATSU </a:t>
            </a:r>
            <a:r>
              <a:rPr lang="pl-PL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academic</a:t>
            </a: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staff</a:t>
            </a: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l-PL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needs</a:t>
            </a: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</a:t>
            </a: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needs</a:t>
            </a: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sz="1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didactic</a:t>
            </a: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l-PL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25.02.2022</a:t>
            </a: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pl-PL" sz="2000" dirty="0"/>
              <a:t>Anna Zielińska</a:t>
            </a:r>
          </a:p>
          <a:p>
            <a:r>
              <a:rPr lang="pl-PL" sz="2000" dirty="0"/>
              <a:t>University of </a:t>
            </a:r>
            <a:r>
              <a:rPr lang="pl-PL" sz="2000" dirty="0" err="1"/>
              <a:t>Warsaw</a:t>
            </a:r>
            <a:endParaRPr lang="pl-PL" sz="2000" dirty="0"/>
          </a:p>
          <a:p>
            <a:r>
              <a:rPr lang="pl-PL" sz="2000" dirty="0"/>
              <a:t>azielinska@uw.edu.pl</a:t>
            </a:r>
          </a:p>
        </p:txBody>
      </p:sp>
    </p:spTree>
    <p:extLst>
      <p:ext uri="{BB962C8B-B14F-4D97-AF65-F5344CB8AC3E}">
        <p14:creationId xmlns:p14="http://schemas.microsoft.com/office/powerpoint/2010/main" val="864389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E997E7-87D2-43D7-BBE4-97B217682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0325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reading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writing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BCD8E0-DBD2-430F-891C-AC0A71DF3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DE1A554B-90A6-4A29-8680-618079E09EE8}"/>
              </a:ext>
            </a:extLst>
          </p:cNvPr>
          <p:cNvSpPr/>
          <p:nvPr/>
        </p:nvSpPr>
        <p:spPr>
          <a:xfrm>
            <a:off x="895351" y="2657475"/>
            <a:ext cx="4619624" cy="1647825"/>
          </a:xfrm>
          <a:prstGeom prst="rect">
            <a:avLst/>
          </a:prstGeom>
          <a:solidFill>
            <a:srgbClr val="D4C4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materials from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record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endParaRPr lang="pl-PL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CE4EE6B-424B-4752-AFAE-9C65B6F1F22D}"/>
              </a:ext>
            </a:extLst>
          </p:cNvPr>
          <p:cNvSpPr/>
          <p:nvPr/>
        </p:nvSpPr>
        <p:spPr>
          <a:xfrm>
            <a:off x="6019800" y="1895476"/>
            <a:ext cx="5143499" cy="4048125"/>
          </a:xfrm>
          <a:prstGeom prst="rect">
            <a:avLst/>
          </a:prstGeom>
          <a:solidFill>
            <a:srgbClr val="D4C4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dirty="0">
              <a:effectLst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 of the test/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Spreading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end-of-term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session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PC;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student's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minor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spelling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errors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like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confusing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letter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sequence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missing single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letters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disregarded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aimed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checking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spelling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001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387B677-D683-46A2-B912-A0D07890619F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Academic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staff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supporting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diverse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D342FD3-EE17-4486-B929-2BE5076627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33575"/>
            <a:ext cx="10515600" cy="37719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collaborate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each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experiences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the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administrative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Staff;</a:t>
            </a:r>
          </a:p>
          <a:p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psychological-educational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specialists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continuously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update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knowledge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available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99661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334449B-6F5B-4F13-9FCD-9F9D03170811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principles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providing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120A8918-E1F0-4331-B1EE-7AA892FFD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42542"/>
            <a:ext cx="10515600" cy="43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33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3B02119-2114-4F8B-9808-EBFE9D3A9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activities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different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types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academic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teaching</a:t>
            </a:r>
            <a: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0B36D0F-D0C9-48EB-8101-EBE4780760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The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endParaRPr lang="pl-PL" dirty="0"/>
          </a:p>
        </p:txBody>
      </p:sp>
      <p:sp>
        <p:nvSpPr>
          <p:cNvPr id="7" name="Strzałka: w dół 6">
            <a:extLst>
              <a:ext uri="{FF2B5EF4-FFF2-40B4-BE49-F238E27FC236}">
                <a16:creationId xmlns:a16="http://schemas.microsoft.com/office/drawing/2014/main" id="{1F40C0CF-04A5-4E40-A429-CD8BA52579A3}"/>
              </a:ext>
            </a:extLst>
          </p:cNvPr>
          <p:cNvSpPr/>
          <p:nvPr/>
        </p:nvSpPr>
        <p:spPr>
          <a:xfrm>
            <a:off x="8067675" y="2314575"/>
            <a:ext cx="484632" cy="97840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5024A394-D1BF-4782-A29F-00FD7551BEBC}"/>
              </a:ext>
            </a:extLst>
          </p:cNvPr>
          <p:cNvSpPr/>
          <p:nvPr/>
        </p:nvSpPr>
        <p:spPr>
          <a:xfrm>
            <a:off x="3867150" y="2314575"/>
            <a:ext cx="484632" cy="978408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08DF9C59-00F6-48A7-A10D-702914EB0296}"/>
              </a:ext>
            </a:extLst>
          </p:cNvPr>
          <p:cNvSpPr/>
          <p:nvPr/>
        </p:nvSpPr>
        <p:spPr>
          <a:xfrm>
            <a:off x="1552575" y="3781933"/>
            <a:ext cx="3105150" cy="10758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adaptations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related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endParaRPr lang="pl-PL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E9F4A1DE-BE1B-40CF-9CFA-0F8AF4EF3F95}"/>
              </a:ext>
            </a:extLst>
          </p:cNvPr>
          <p:cNvSpPr/>
          <p:nvPr/>
        </p:nvSpPr>
        <p:spPr>
          <a:xfrm>
            <a:off x="7610475" y="3781933"/>
            <a:ext cx="3105150" cy="10758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adaptations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related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completion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assignments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tests</a:t>
            </a:r>
            <a:r>
              <a:rPr lang="pl-PL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1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endParaRPr lang="pl-PL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671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E997E7-87D2-43D7-BBE4-97B217682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0325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sight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BCD8E0-DBD2-430F-891C-AC0A71DF3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DE1A554B-90A6-4A29-8680-618079E09EE8}"/>
              </a:ext>
            </a:extLst>
          </p:cNvPr>
          <p:cNvSpPr/>
          <p:nvPr/>
        </p:nvSpPr>
        <p:spPr>
          <a:xfrm>
            <a:off x="1133476" y="2952750"/>
            <a:ext cx="3819524" cy="2647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may record course meetings and lectures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teachers may provide the student with educational materials in an accessible format (e.g. electronic or with enlarged font);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CE4EE6B-424B-4752-AFAE-9C65B6F1F22D}"/>
              </a:ext>
            </a:extLst>
          </p:cNvPr>
          <p:cNvSpPr/>
          <p:nvPr/>
        </p:nvSpPr>
        <p:spPr>
          <a:xfrm>
            <a:off x="6419850" y="2981325"/>
            <a:ext cx="4324350" cy="2647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 of the test/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duration</a:t>
            </a: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Making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possibile for the student to sit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PC with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specialist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software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Offering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sheets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enlarged</a:t>
            </a:r>
            <a:r>
              <a: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843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E997E7-87D2-43D7-BBE4-97B217682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0325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 with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hearing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disability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BCD8E0-DBD2-430F-891C-AC0A71DF3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DE1A554B-90A6-4A29-8680-618079E09EE8}"/>
              </a:ext>
            </a:extLst>
          </p:cNvPr>
          <p:cNvSpPr/>
          <p:nvPr/>
        </p:nvSpPr>
        <p:spPr>
          <a:xfrm>
            <a:off x="914400" y="2390775"/>
            <a:ext cx="4895850" cy="3581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aids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facilitate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reception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by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visual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channel (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multimedia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slides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graphs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charts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maps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illustrations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photographs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materials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available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sufficiently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early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before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e-format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paper-based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outline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points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references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multimedia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technological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available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the student,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like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hearing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(FM) and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inductophonic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loop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CE4EE6B-424B-4752-AFAE-9C65B6F1F22D}"/>
              </a:ext>
            </a:extLst>
          </p:cNvPr>
          <p:cNvSpPr/>
          <p:nvPr/>
        </p:nvSpPr>
        <p:spPr>
          <a:xfrm>
            <a:off x="6419850" y="2981325"/>
            <a:ext cx="4324350" cy="26479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 of the test/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duration</a:t>
            </a:r>
            <a:endParaRPr lang="pl-PL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questions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endParaRPr lang="pl-PL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Replacing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tests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239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E997E7-87D2-43D7-BBE4-97B217682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0325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</a:t>
            </a:r>
            <a:r>
              <a:rPr lang="pl-PL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nts</a:t>
            </a:r>
            <a:r>
              <a:rPr lang="pl-PL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mobility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disability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BCD8E0-DBD2-430F-891C-AC0A71DF3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DE1A554B-90A6-4A29-8680-618079E09EE8}"/>
              </a:ext>
            </a:extLst>
          </p:cNvPr>
          <p:cNvSpPr/>
          <p:nvPr/>
        </p:nvSpPr>
        <p:spPr>
          <a:xfrm>
            <a:off x="914400" y="2390775"/>
            <a:ext cx="4895850" cy="3581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>
              <a:lnSpc>
                <a:spcPct val="115000"/>
              </a:lnSpc>
              <a:spcAft>
                <a:spcPts val="800"/>
              </a:spcAft>
            </a:pP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Replacement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venues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those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physically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accessible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457200">
              <a:lnSpc>
                <a:spcPct val="115000"/>
              </a:lnSpc>
              <a:spcAft>
                <a:spcPts val="800"/>
              </a:spcAft>
            </a:pP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Possible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modifications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schedule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/and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457200">
              <a:lnSpc>
                <a:spcPct val="115000"/>
              </a:lnSpc>
              <a:spcAft>
                <a:spcPts val="800"/>
              </a:spcAf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record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457200">
              <a:lnSpc>
                <a:spcPct val="115000"/>
              </a:lnSpc>
              <a:spcAft>
                <a:spcPts val="800"/>
              </a:spcAf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materials from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457200">
              <a:lnSpc>
                <a:spcPct val="115000"/>
              </a:lnSpc>
              <a:spcAft>
                <a:spcPts val="800"/>
              </a:spcAft>
            </a:pP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in a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laboratory</a:t>
            </a:r>
            <a:endParaRPr lang="pl-PL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CE4EE6B-424B-4752-AFAE-9C65B6F1F22D}"/>
              </a:ext>
            </a:extLst>
          </p:cNvPr>
          <p:cNvSpPr/>
          <p:nvPr/>
        </p:nvSpPr>
        <p:spPr>
          <a:xfrm>
            <a:off x="6248400" y="2238375"/>
            <a:ext cx="4743450" cy="39385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dirty="0">
              <a:effectLst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 of the test/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PC;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allowed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short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break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endParaRPr lang="pl-PL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whose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their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inability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independently</a:t>
            </a:r>
            <a:r>
              <a:rPr lang="pl-PL" sz="1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326535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E997E7-87D2-43D7-BBE4-97B217682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0325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mental-health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difficulties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BCD8E0-DBD2-430F-891C-AC0A71DF3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DE1A554B-90A6-4A29-8680-618079E09EE8}"/>
              </a:ext>
            </a:extLst>
          </p:cNvPr>
          <p:cNvSpPr/>
          <p:nvPr/>
        </p:nvSpPr>
        <p:spPr>
          <a:xfrm>
            <a:off x="914400" y="1895476"/>
            <a:ext cx="5505450" cy="42814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enjoy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increased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absence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limit and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possibility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missed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agreed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delivering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record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materials from 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given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prepare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assignments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particular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extensive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as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well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as,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needed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allowed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them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smaller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CE4EE6B-424B-4752-AFAE-9C65B6F1F22D}"/>
              </a:ext>
            </a:extLst>
          </p:cNvPr>
          <p:cNvSpPr/>
          <p:nvPr/>
        </p:nvSpPr>
        <p:spPr>
          <a:xfrm>
            <a:off x="6686550" y="2238375"/>
            <a:ext cx="4305300" cy="39385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dirty="0">
              <a:effectLst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 of the test/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Spreading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end-of-term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session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cover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extensive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</a:t>
            </a:r>
            <a:r>
              <a:rPr lang="pl-PL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format</a:t>
            </a:r>
            <a:endParaRPr lang="pl-PL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42921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E997E7-87D2-43D7-BBE4-97B217682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0325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autism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spectrum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disorder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BCD8E0-DBD2-430F-891C-AC0A71DF3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DE1A554B-90A6-4A29-8680-618079E09EE8}"/>
              </a:ext>
            </a:extLst>
          </p:cNvPr>
          <p:cNvSpPr/>
          <p:nvPr/>
        </p:nvSpPr>
        <p:spPr>
          <a:xfrm>
            <a:off x="914400" y="1895476"/>
            <a:ext cx="5505450" cy="428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record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materials from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given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prepare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completion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assignments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particular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extensive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as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allowed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divide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them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smaller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Replacing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papers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be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delivered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verbal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activities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written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formats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completion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assignments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test,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CE4EE6B-424B-4752-AFAE-9C65B6F1F22D}"/>
              </a:ext>
            </a:extLst>
          </p:cNvPr>
          <p:cNvSpPr/>
          <p:nvPr/>
        </p:nvSpPr>
        <p:spPr>
          <a:xfrm>
            <a:off x="6819900" y="1895476"/>
            <a:ext cx="4343399" cy="4048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dirty="0">
              <a:effectLst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 of the test/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Spreading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end-of-term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session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cover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extensive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format.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PC.</a:t>
            </a:r>
          </a:p>
        </p:txBody>
      </p:sp>
    </p:spTree>
    <p:extLst>
      <p:ext uri="{BB962C8B-B14F-4D97-AF65-F5344CB8AC3E}">
        <p14:creationId xmlns:p14="http://schemas.microsoft.com/office/powerpoint/2010/main" val="942901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E997E7-87D2-43D7-BBE4-97B217682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0325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chronically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ill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</a:t>
            </a:r>
            <a:endParaRPr lang="pl-PL" sz="28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9BCD8E0-DBD2-430F-891C-AC0A71DF3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DE1A554B-90A6-4A29-8680-618079E09EE8}"/>
              </a:ext>
            </a:extLst>
          </p:cNvPr>
          <p:cNvSpPr/>
          <p:nvPr/>
        </p:nvSpPr>
        <p:spPr>
          <a:xfrm>
            <a:off x="914400" y="1895476"/>
            <a:ext cx="5505450" cy="4281487"/>
          </a:xfrm>
          <a:prstGeom prst="rect">
            <a:avLst/>
          </a:prstGeom>
          <a:solidFill>
            <a:srgbClr val="E0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enjoy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absence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limit and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possibility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missed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conditions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delivering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materials from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knowledge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verified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individual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sessions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health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circumstances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impossible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him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attend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regularly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modification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schedule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minimise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absences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planned</a:t>
            </a:r>
            <a:r>
              <a:rPr lang="pl-PL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CE4EE6B-424B-4752-AFAE-9C65B6F1F22D}"/>
              </a:ext>
            </a:extLst>
          </p:cNvPr>
          <p:cNvSpPr/>
          <p:nvPr/>
        </p:nvSpPr>
        <p:spPr>
          <a:xfrm>
            <a:off x="6819900" y="1895476"/>
            <a:ext cx="4343399" cy="4048125"/>
          </a:xfrm>
          <a:prstGeom prst="rect">
            <a:avLst/>
          </a:prstGeom>
          <a:solidFill>
            <a:srgbClr val="E0EE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dirty="0">
              <a:effectLst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Extension of the test/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Spreading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end-of-term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session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student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parts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they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cover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extensive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format.</a:t>
            </a:r>
          </a:p>
        </p:txBody>
      </p:sp>
    </p:spTree>
    <p:extLst>
      <p:ext uri="{BB962C8B-B14F-4D97-AF65-F5344CB8AC3E}">
        <p14:creationId xmlns:p14="http://schemas.microsoft.com/office/powerpoint/2010/main" val="164707610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809</Words>
  <Application>Microsoft Office PowerPoint</Application>
  <PresentationFormat>Widescreen</PresentationFormat>
  <Paragraphs>83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Motyw pakietu Office</vt:lpstr>
      <vt:lpstr>PowerPoint Presentation</vt:lpstr>
      <vt:lpstr> Important principles for providing support to students with disabilities </vt:lpstr>
      <vt:lpstr>  Examples of support activities for students with different types of disabilities in the area of academic teaching </vt:lpstr>
      <vt:lpstr>Support for students with sight disabilities </vt:lpstr>
      <vt:lpstr>Support for students with  with hearing disability </vt:lpstr>
      <vt:lpstr>Support for students with mobility disability</vt:lpstr>
      <vt:lpstr>Support for students with mental-health difficulties</vt:lpstr>
      <vt:lpstr>Support for students with autism spectrum disorder</vt:lpstr>
      <vt:lpstr>Support for Support for chronically ill persons</vt:lpstr>
      <vt:lpstr> Support for students with specific reading and writing difficulties </vt:lpstr>
      <vt:lpstr> Academic staff should in the process of supporting students with diverse disabilities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Anna Zielinska</dc:creator>
  <cp:lastModifiedBy>Tamar Makharadze</cp:lastModifiedBy>
  <cp:revision>26</cp:revision>
  <dcterms:created xsi:type="dcterms:W3CDTF">2022-02-19T17:05:55Z</dcterms:created>
  <dcterms:modified xsi:type="dcterms:W3CDTF">2022-02-21T12:26:07Z</dcterms:modified>
</cp:coreProperties>
</file>