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 id="259" r:id="rId5"/>
    <p:sldId id="260" r:id="rId6"/>
    <p:sldId id="261" r:id="rId7"/>
    <p:sldId id="262" r:id="rId8"/>
    <p:sldId id="263" r:id="rId9"/>
    <p:sldId id="264" r:id="rId10"/>
    <p:sldId id="265" r:id="rId11"/>
    <p:sldId id="267" r:id="rId12"/>
    <p:sldId id="268" r:id="rId13"/>
    <p:sldId id="269" r:id="rId14"/>
    <p:sldId id="266" r:id="rId15"/>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9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smtClean="0"/>
              <a:t>Kliknij, aby edytować styl</a:t>
            </a:r>
            <a:endParaRPr lang="en-AU"/>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4081575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tytułu pionowego 2"/>
          <p:cNvSpPr>
            <a:spLocks noGrp="1"/>
          </p:cNvSpPr>
          <p:nvPr>
            <p:ph type="body" orient="vert" idx="1"/>
          </p:nvPr>
        </p:nvSpPr>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680888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smtClean="0"/>
              <a:t>Kliknij, aby edytować styl</a:t>
            </a:r>
            <a:endParaRPr lang="en-AU"/>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135068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4071552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smtClean="0"/>
              <a:t>Kliknij, aby edytować styl</a:t>
            </a:r>
            <a:endParaRPr lang="en-AU"/>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smtClean="0"/>
              <a:t>Edytuj style wzorca tekstu</a:t>
            </a:r>
          </a:p>
        </p:txBody>
      </p:sp>
      <p:sp>
        <p:nvSpPr>
          <p:cNvPr id="4" name="Symbol zastępczy daty 3"/>
          <p:cNvSpPr>
            <a:spLocks noGrp="1"/>
          </p:cNvSpPr>
          <p:nvPr>
            <p:ph type="dt" sz="half" idx="10"/>
          </p:nvPr>
        </p:nvSpPr>
        <p:spPr/>
        <p:txBody>
          <a:bodyPr/>
          <a:lstStyle/>
          <a:p>
            <a:fld id="{2925E291-E011-42DA-95B1-661764D34E47}"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2348099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sz="half" idx="1"/>
          </p:nvPr>
        </p:nvSpPr>
        <p:spPr>
          <a:xfrm>
            <a:off x="838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zawartości 3"/>
          <p:cNvSpPr>
            <a:spLocks noGrp="1"/>
          </p:cNvSpPr>
          <p:nvPr>
            <p:ph sz="half" idx="2"/>
          </p:nvPr>
        </p:nvSpPr>
        <p:spPr>
          <a:xfrm>
            <a:off x="6172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daty 4"/>
          <p:cNvSpPr>
            <a:spLocks noGrp="1"/>
          </p:cNvSpPr>
          <p:nvPr>
            <p:ph type="dt" sz="half" idx="10"/>
          </p:nvPr>
        </p:nvSpPr>
        <p:spPr/>
        <p:txBody>
          <a:bodyPr/>
          <a:lstStyle/>
          <a:p>
            <a:fld id="{2925E291-E011-42DA-95B1-661764D34E47}"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618403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smtClean="0"/>
              <a:t>Kliknij, aby edytować styl</a:t>
            </a:r>
            <a:endParaRPr lang="en-AU"/>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7" name="Symbol zastępczy daty 6"/>
          <p:cNvSpPr>
            <a:spLocks noGrp="1"/>
          </p:cNvSpPr>
          <p:nvPr>
            <p:ph type="dt" sz="half" idx="10"/>
          </p:nvPr>
        </p:nvSpPr>
        <p:spPr/>
        <p:txBody>
          <a:bodyPr/>
          <a:lstStyle/>
          <a:p>
            <a:fld id="{2925E291-E011-42DA-95B1-661764D34E47}" type="datetimeFigureOut">
              <a:rPr lang="en-AU" smtClean="0"/>
              <a:t>21/02/2022</a:t>
            </a:fld>
            <a:endParaRPr lang="en-AU"/>
          </a:p>
        </p:txBody>
      </p:sp>
      <p:sp>
        <p:nvSpPr>
          <p:cNvPr id="8" name="Symbol zastępczy stopki 7"/>
          <p:cNvSpPr>
            <a:spLocks noGrp="1"/>
          </p:cNvSpPr>
          <p:nvPr>
            <p:ph type="ftr" sz="quarter" idx="11"/>
          </p:nvPr>
        </p:nvSpPr>
        <p:spPr/>
        <p:txBody>
          <a:bodyPr/>
          <a:lstStyle/>
          <a:p>
            <a:endParaRPr lang="en-AU"/>
          </a:p>
        </p:txBody>
      </p:sp>
      <p:sp>
        <p:nvSpPr>
          <p:cNvPr id="9" name="Symbol zastępczy numeru slajdu 8"/>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15011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daty 2"/>
          <p:cNvSpPr>
            <a:spLocks noGrp="1"/>
          </p:cNvSpPr>
          <p:nvPr>
            <p:ph type="dt" sz="half" idx="10"/>
          </p:nvPr>
        </p:nvSpPr>
        <p:spPr/>
        <p:txBody>
          <a:bodyPr/>
          <a:lstStyle/>
          <a:p>
            <a:fld id="{2925E291-E011-42DA-95B1-661764D34E47}" type="datetimeFigureOut">
              <a:rPr lang="en-AU" smtClean="0"/>
              <a:t>21/02/2022</a:t>
            </a:fld>
            <a:endParaRPr lang="en-AU"/>
          </a:p>
        </p:txBody>
      </p:sp>
      <p:sp>
        <p:nvSpPr>
          <p:cNvPr id="4" name="Symbol zastępczy stopki 3"/>
          <p:cNvSpPr>
            <a:spLocks noGrp="1"/>
          </p:cNvSpPr>
          <p:nvPr>
            <p:ph type="ftr" sz="quarter" idx="11"/>
          </p:nvPr>
        </p:nvSpPr>
        <p:spPr/>
        <p:txBody>
          <a:bodyPr/>
          <a:lstStyle/>
          <a:p>
            <a:endParaRPr lang="en-AU"/>
          </a:p>
        </p:txBody>
      </p:sp>
      <p:sp>
        <p:nvSpPr>
          <p:cNvPr id="5" name="Symbol zastępczy numeru slajdu 4"/>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888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925E291-E011-42DA-95B1-661764D34E47}" type="datetimeFigureOut">
              <a:rPr lang="en-AU" smtClean="0"/>
              <a:t>21/02/2022</a:t>
            </a:fld>
            <a:endParaRPr lang="en-AU"/>
          </a:p>
        </p:txBody>
      </p:sp>
      <p:sp>
        <p:nvSpPr>
          <p:cNvPr id="3" name="Symbol zastępczy stopki 2"/>
          <p:cNvSpPr>
            <a:spLocks noGrp="1"/>
          </p:cNvSpPr>
          <p:nvPr>
            <p:ph type="ftr" sz="quarter" idx="11"/>
          </p:nvPr>
        </p:nvSpPr>
        <p:spPr/>
        <p:txBody>
          <a:bodyPr/>
          <a:lstStyle/>
          <a:p>
            <a:endParaRPr lang="en-AU"/>
          </a:p>
        </p:txBody>
      </p:sp>
      <p:sp>
        <p:nvSpPr>
          <p:cNvPr id="4" name="Symbol zastępczy numeru slajdu 3"/>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171366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2925E291-E011-42DA-95B1-661764D34E47}"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885609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2925E291-E011-42DA-95B1-661764D34E47}"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2532607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smtClean="0"/>
              <a:t>Kliknij, aby edytować styl</a:t>
            </a:r>
            <a:endParaRPr lang="en-AU"/>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25E291-E011-42DA-95B1-661764D34E47}" type="datetimeFigureOut">
              <a:rPr lang="en-AU" smtClean="0"/>
              <a:t>21/02/2022</a:t>
            </a:fld>
            <a:endParaRPr lang="en-AU"/>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2C583-7CBA-4674-AB8B-6E3571012113}" type="slidenum">
              <a:rPr lang="en-AU" smtClean="0"/>
              <a:t>‹#›</a:t>
            </a:fld>
            <a:endParaRPr lang="en-AU"/>
          </a:p>
        </p:txBody>
      </p:sp>
    </p:spTree>
    <p:extLst>
      <p:ext uri="{BB962C8B-B14F-4D97-AF65-F5344CB8AC3E}">
        <p14:creationId xmlns:p14="http://schemas.microsoft.com/office/powerpoint/2010/main" val="1754688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I6E7amZX_SA" TargetMode="External"/><Relationship Id="rId2" Type="http://schemas.openxmlformats.org/officeDocument/2006/relationships/hyperlink" Target="https://www.youtube.com/watch?v=LKrOTnEvojU" TargetMode="External"/><Relationship Id="rId1" Type="http://schemas.openxmlformats.org/officeDocument/2006/relationships/slideLayout" Target="../slideLayouts/slideLayout2.xml"/><Relationship Id="rId5" Type="http://schemas.openxmlformats.org/officeDocument/2006/relationships/hyperlink" Target="https://www.youtube.com/watch?v=U_a-6S0muKA" TargetMode="External"/><Relationship Id="rId4" Type="http://schemas.openxmlformats.org/officeDocument/2006/relationships/hyperlink" Target="https://www.youtube.com/watch?v=rBhmjFuJNp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DKthiOJals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3281819"/>
            <a:ext cx="9144000" cy="1741118"/>
          </a:xfrm>
        </p:spPr>
        <p:txBody>
          <a:bodyPr>
            <a:normAutofit/>
          </a:bodyPr>
          <a:lstStyle/>
          <a:p>
            <a:r>
              <a:rPr lang="en-US" sz="4000" dirty="0">
                <a:solidFill>
                  <a:srgbClr val="0070C0"/>
                </a:solidFill>
                <a:effectLst>
                  <a:outerShdw blurRad="38100" dist="38100" dir="2700000" algn="tl">
                    <a:srgbClr val="000000">
                      <a:alpha val="43137"/>
                    </a:srgbClr>
                  </a:outerShdw>
                </a:effectLst>
              </a:rPr>
              <a:t>Difficulties of a student with autism spectrum disorder during academic courses</a:t>
            </a:r>
            <a:endParaRPr lang="en-AU" sz="40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1524000" y="5812076"/>
            <a:ext cx="9144000" cy="475989"/>
          </a:xfrm>
        </p:spPr>
        <p:txBody>
          <a:bodyPr/>
          <a:lstStyle/>
          <a:p>
            <a:r>
              <a:rPr lang="pl-PL" dirty="0" smtClean="0"/>
              <a:t>Monika Skura</a:t>
            </a:r>
            <a:endParaRPr lang="en-AU" dirty="0"/>
          </a:p>
        </p:txBody>
      </p:sp>
      <p:pic>
        <p:nvPicPr>
          <p:cNvPr id="1026" name="Picture 2" descr="https://lh3.googleusercontent.com/cs-1QRTNYSX5bNe6_k0MUAluPOVIl558Dl3vv5SfTEcY06sJXOnwqb4fjEZpWiRxHLkfdeVAb1pASuOsmMDVNS8e9MHnXEPl-ixiWD9xJs1PXYz7kBnZVg_YLFWeZB4sBSXF58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3677" y="918630"/>
            <a:ext cx="1954059" cy="853497"/>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p:cNvPicPr>
            <a:picLocks noChangeAspect="1"/>
          </p:cNvPicPr>
          <p:nvPr/>
        </p:nvPicPr>
        <p:blipFill>
          <a:blip r:embed="rId3"/>
          <a:stretch>
            <a:fillRect/>
          </a:stretch>
        </p:blipFill>
        <p:spPr>
          <a:xfrm>
            <a:off x="6223475" y="611437"/>
            <a:ext cx="3930958" cy="1467884"/>
          </a:xfrm>
          <a:prstGeom prst="rect">
            <a:avLst/>
          </a:prstGeom>
        </p:spPr>
      </p:pic>
      <p:sp>
        <p:nvSpPr>
          <p:cNvPr id="6" name="Prostokąt 5"/>
          <p:cNvSpPr/>
          <p:nvPr/>
        </p:nvSpPr>
        <p:spPr>
          <a:xfrm>
            <a:off x="6096000" y="2247182"/>
            <a:ext cx="4901852" cy="646331"/>
          </a:xfrm>
          <a:prstGeom prst="rect">
            <a:avLst/>
          </a:prstGeom>
        </p:spPr>
        <p:txBody>
          <a:bodyPr wrap="square">
            <a:spAutoFit/>
          </a:bodyPr>
          <a:lstStyle/>
          <a:p>
            <a:r>
              <a:rPr lang="en-US" b="1" dirty="0" smtClean="0">
                <a:effectLst>
                  <a:outerShdw blurRad="38100" dist="38100" dir="2700000" algn="tl">
                    <a:srgbClr val="000000">
                      <a:alpha val="43137"/>
                    </a:srgbClr>
                  </a:outerShdw>
                </a:effectLst>
              </a:rPr>
              <a:t>The Office for Persons with Disabilities at University of Warsaw </a:t>
            </a:r>
            <a:r>
              <a:rPr lang="pl-PL" b="1" dirty="0" smtClean="0">
                <a:effectLst>
                  <a:outerShdw blurRad="38100" dist="38100" dir="2700000" algn="tl">
                    <a:srgbClr val="000000">
                      <a:alpha val="43137"/>
                    </a:srgbClr>
                  </a:outerShdw>
                </a:effectLst>
              </a:rPr>
              <a:t>(BON)</a:t>
            </a:r>
            <a:endParaRPr lang="en-A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87875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(3)</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442857"/>
          </a:xfrm>
        </p:spPr>
        <p:txBody>
          <a:bodyPr>
            <a:normAutofit fontScale="92500" lnSpcReduction="10000"/>
          </a:bodyPr>
          <a:lstStyle/>
          <a:p>
            <a:pPr marL="0" indent="0" algn="just">
              <a:buNone/>
            </a:pPr>
            <a:r>
              <a:rPr lang="en-US" dirty="0">
                <a:effectLst>
                  <a:outerShdw blurRad="38100" dist="38100" dir="2700000" algn="tl">
                    <a:srgbClr val="000000">
                      <a:alpha val="43137"/>
                    </a:srgbClr>
                  </a:outerShdw>
                </a:effectLst>
              </a:rPr>
              <a:t>Reinforcement</a:t>
            </a:r>
          </a:p>
          <a:p>
            <a:pPr marL="0" indent="0" algn="just">
              <a:buNone/>
            </a:pPr>
            <a:r>
              <a:rPr lang="en-US" dirty="0"/>
              <a:t>Reinforcement is rewarding students for behaving in ways that are productive and support their continued personal growth. </a:t>
            </a:r>
          </a:p>
          <a:p>
            <a:pPr marL="0" indent="0" algn="just">
              <a:buNone/>
            </a:pPr>
            <a:r>
              <a:rPr lang="en-US" i="1" dirty="0"/>
              <a:t>How it helps</a:t>
            </a:r>
            <a:r>
              <a:rPr lang="en-US" dirty="0"/>
              <a:t>: Reinforcement increases the likelihood that a student will behave in the same way again. This is a good way to keep the focus on students’ positive behaviors, with the added benefit of building rapport.  Students with autism may not respond to typical </a:t>
            </a:r>
            <a:r>
              <a:rPr lang="en-US" dirty="0" err="1"/>
              <a:t>reinforcers</a:t>
            </a:r>
            <a:r>
              <a:rPr lang="en-US" dirty="0"/>
              <a:t>.</a:t>
            </a:r>
          </a:p>
          <a:p>
            <a:pPr marL="0" indent="0" algn="just">
              <a:buNone/>
            </a:pPr>
            <a:r>
              <a:rPr lang="en-US" dirty="0"/>
              <a:t>Practical Tips: </a:t>
            </a:r>
          </a:p>
          <a:p>
            <a:pPr marL="0" indent="0" algn="just">
              <a:buNone/>
            </a:pPr>
            <a:r>
              <a:rPr lang="en-US" dirty="0"/>
              <a:t>• Offer verbal praise for desirable behaviors, especially those behaviors that are challenging for the student, such as talking with peers or not interrupting</a:t>
            </a:r>
          </a:p>
          <a:p>
            <a:pPr marL="0" indent="0" algn="just">
              <a:buNone/>
            </a:pPr>
            <a:r>
              <a:rPr lang="en-US" dirty="0"/>
              <a:t>• Consider other </a:t>
            </a:r>
            <a:r>
              <a:rPr lang="en-US" dirty="0" err="1"/>
              <a:t>reinforcers</a:t>
            </a:r>
            <a:r>
              <a:rPr lang="en-US" dirty="0"/>
              <a:t> that might be valuable for the student</a:t>
            </a:r>
          </a:p>
          <a:p>
            <a:pPr marL="0" indent="0" algn="just">
              <a:buNone/>
            </a:pPr>
            <a:r>
              <a:rPr lang="en-US" dirty="0"/>
              <a:t>• Reinforcement should be paired with specific feedback, so the student knows which behavior you are reinforcing (e.g. “Great job listening to the members in your group”).</a:t>
            </a:r>
          </a:p>
          <a:p>
            <a:endParaRPr lang="en-AU" dirty="0"/>
          </a:p>
        </p:txBody>
      </p:sp>
    </p:spTree>
    <p:extLst>
      <p:ext uri="{BB962C8B-B14F-4D97-AF65-F5344CB8AC3E}">
        <p14:creationId xmlns:p14="http://schemas.microsoft.com/office/powerpoint/2010/main" val="1304995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7029" y="365125"/>
            <a:ext cx="10816771" cy="534761"/>
          </a:xfrm>
        </p:spPr>
        <p:txBody>
          <a:bodyPr>
            <a:noAutofit/>
          </a:bodyPr>
          <a:lstStyle/>
          <a:p>
            <a:pPr algn="just"/>
            <a:r>
              <a:rPr lang="en-US" sz="2800" dirty="0">
                <a:solidFill>
                  <a:srgbClr val="0070C0"/>
                </a:solidFill>
                <a:effectLst>
                  <a:outerShdw blurRad="38100" dist="38100" dir="2700000" algn="tl">
                    <a:srgbClr val="000000">
                      <a:alpha val="43137"/>
                    </a:srgbClr>
                  </a:outerShdw>
                </a:effectLst>
              </a:rPr>
              <a:t>Guidelines for instructors academic classes with students with </a:t>
            </a:r>
            <a:r>
              <a:rPr lang="en-US" sz="2800" dirty="0" smtClean="0">
                <a:solidFill>
                  <a:srgbClr val="0070C0"/>
                </a:solidFill>
                <a:effectLst>
                  <a:outerShdw blurRad="38100" dist="38100" dir="2700000" algn="tl">
                    <a:srgbClr val="000000">
                      <a:alpha val="43137"/>
                    </a:srgbClr>
                  </a:outerShdw>
                </a:effectLst>
              </a:rPr>
              <a:t>autism</a:t>
            </a:r>
            <a:r>
              <a:rPr lang="pl-PL" sz="2800" dirty="0" smtClean="0">
                <a:solidFill>
                  <a:srgbClr val="0070C0"/>
                </a:solidFill>
                <a:effectLst>
                  <a:outerShdw blurRad="38100" dist="38100" dir="2700000" algn="tl">
                    <a:srgbClr val="000000">
                      <a:alpha val="43137"/>
                    </a:srgbClr>
                  </a:outerShdw>
                </a:effectLst>
              </a:rPr>
              <a:t> (1)</a:t>
            </a:r>
            <a:endParaRPr lang="en-AU" sz="28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20914" y="1291770"/>
            <a:ext cx="11364686" cy="5297715"/>
          </a:xfrm>
        </p:spPr>
        <p:txBody>
          <a:bodyPr>
            <a:normAutofit fontScale="85000" lnSpcReduction="20000"/>
          </a:bodyPr>
          <a:lstStyle/>
          <a:p>
            <a:pPr marL="0" indent="0" algn="just">
              <a:buNone/>
            </a:pPr>
            <a:r>
              <a:rPr lang="en-US" dirty="0"/>
              <a:t>(1) Let us remember that we place the same demands on a student with autism as we do on other students because they intend to obtain a higher education that empowers them to perform responsible professional tasks.</a:t>
            </a:r>
          </a:p>
          <a:p>
            <a:pPr marL="0" indent="0" algn="just">
              <a:buNone/>
            </a:pPr>
            <a:r>
              <a:rPr lang="en-US" dirty="0"/>
              <a:t>(2) When communicating with the student, bear in mind the possibility of conflicts arising from the student's difficulty in reading non-verbal messages, such as tone of voice or body language, and thus the inability to read the other person's intentions, mood or moods of the other person.</a:t>
            </a:r>
          </a:p>
          <a:p>
            <a:pPr marL="0" indent="0" algn="just">
              <a:buNone/>
            </a:pPr>
            <a:r>
              <a:rPr lang="en-US" dirty="0"/>
              <a:t>(3) A student with autism may understand our statements literally, therefore in conversations with the student we should try to be precise and avoid non-literal statements.</a:t>
            </a:r>
          </a:p>
          <a:p>
            <a:pPr marL="0" indent="0" algn="just">
              <a:buNone/>
            </a:pPr>
            <a:r>
              <a:rPr lang="en-US" dirty="0"/>
              <a:t>(4) During classes with students with autism, in order to facilitate the process of learning, we should underline the most important information in our speech, and take short breaks during the speech.</a:t>
            </a:r>
          </a:p>
          <a:p>
            <a:pPr marL="0" indent="0" algn="just">
              <a:buNone/>
            </a:pPr>
            <a:r>
              <a:rPr lang="en-US" dirty="0"/>
              <a:t>(5) In order to increase the chances of the student completing the task during the exercises, we should discreetly check whether the instructions given to the group were also well understood by the student with autistic student. In addition we can present the task in smaller steps and give instructions in written form.</a:t>
            </a:r>
          </a:p>
          <a:p>
            <a:pPr algn="just"/>
            <a:endParaRPr lang="en-AU" dirty="0"/>
          </a:p>
        </p:txBody>
      </p:sp>
    </p:spTree>
    <p:extLst>
      <p:ext uri="{BB962C8B-B14F-4D97-AF65-F5344CB8AC3E}">
        <p14:creationId xmlns:p14="http://schemas.microsoft.com/office/powerpoint/2010/main" val="1877392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53143" y="449944"/>
            <a:ext cx="11154228" cy="609600"/>
          </a:xfrm>
        </p:spPr>
        <p:txBody>
          <a:bodyPr>
            <a:noAutofit/>
          </a:bodyPr>
          <a:lstStyle/>
          <a:p>
            <a:r>
              <a:rPr lang="en-US" sz="2800" dirty="0">
                <a:solidFill>
                  <a:srgbClr val="0070C0"/>
                </a:solidFill>
                <a:effectLst>
                  <a:outerShdw blurRad="38100" dist="38100" dir="2700000" algn="tl">
                    <a:srgbClr val="000000">
                      <a:alpha val="43137"/>
                    </a:srgbClr>
                  </a:outerShdw>
                </a:effectLst>
              </a:rPr>
              <a:t>Guidelines for instructors academic classes with students with autism</a:t>
            </a:r>
            <a:r>
              <a:rPr lang="pl-PL" sz="2800" dirty="0">
                <a:solidFill>
                  <a:srgbClr val="0070C0"/>
                </a:solidFill>
                <a:effectLst>
                  <a:outerShdw blurRad="38100" dist="38100" dir="2700000" algn="tl">
                    <a:srgbClr val="000000">
                      <a:alpha val="43137"/>
                    </a:srgbClr>
                  </a:outerShdw>
                </a:effectLst>
              </a:rPr>
              <a:t> </a:t>
            </a:r>
            <a:r>
              <a:rPr lang="pl-PL" sz="2800" dirty="0" smtClean="0">
                <a:solidFill>
                  <a:srgbClr val="0070C0"/>
                </a:solidFill>
                <a:effectLst>
                  <a:outerShdw blurRad="38100" dist="38100" dir="2700000" algn="tl">
                    <a:srgbClr val="000000">
                      <a:alpha val="43137"/>
                    </a:srgbClr>
                  </a:outerShdw>
                </a:effectLst>
              </a:rPr>
              <a:t>(2)</a:t>
            </a:r>
            <a:endParaRPr lang="en-AU" sz="2800" dirty="0"/>
          </a:p>
        </p:txBody>
      </p:sp>
      <p:sp>
        <p:nvSpPr>
          <p:cNvPr id="3" name="Symbol zastępczy zawartości 2"/>
          <p:cNvSpPr>
            <a:spLocks noGrp="1"/>
          </p:cNvSpPr>
          <p:nvPr>
            <p:ph idx="1"/>
          </p:nvPr>
        </p:nvSpPr>
        <p:spPr>
          <a:xfrm>
            <a:off x="420914" y="1262744"/>
            <a:ext cx="11386457" cy="5326742"/>
          </a:xfrm>
        </p:spPr>
        <p:txBody>
          <a:bodyPr>
            <a:normAutofit fontScale="92500" lnSpcReduction="20000"/>
          </a:bodyPr>
          <a:lstStyle/>
          <a:p>
            <a:pPr marL="0" indent="0" algn="just">
              <a:buNone/>
            </a:pPr>
            <a:r>
              <a:rPr lang="en-US" dirty="0"/>
              <a:t>(6) It may also be helpful to present the material in a variety of ways: as presentations, diagrams, charts, additional concise descriptions.</a:t>
            </a:r>
          </a:p>
          <a:p>
            <a:pPr marL="0" indent="0" algn="just">
              <a:buNone/>
            </a:pPr>
            <a:r>
              <a:rPr lang="en-US" dirty="0"/>
              <a:t>(7) It may be particularly difficult for students with autism if the order to which they have become accustomed is disturbed. In such a situation, the student may be more irritable, so let them express their emotions, and keep them calm while doing so.</a:t>
            </a:r>
          </a:p>
          <a:p>
            <a:pPr marL="0" indent="0" algn="just">
              <a:buNone/>
            </a:pPr>
            <a:r>
              <a:rPr lang="en-US" dirty="0"/>
              <a:t>(8) When a student needs to ask questions or make long statements during class, which may be disruptive to other students, let them speak, and at the same time provide a framework for what they have to say, e.g.: Could you tell about it in three sentences? I will answer the rest of your questions during the consultation.</a:t>
            </a:r>
          </a:p>
          <a:p>
            <a:pPr marL="0" indent="0" algn="just">
              <a:buNone/>
            </a:pPr>
            <a:r>
              <a:rPr lang="en-US" dirty="0"/>
              <a:t>(9) Students with autism may have unusual interests in which they are experts so if there is an opportunity. Therefore, if possible, initiate a situation where the student can share his/her knowledge and thus build a positive image in the peer group.</a:t>
            </a:r>
          </a:p>
          <a:p>
            <a:pPr marL="0" indent="0" algn="just">
              <a:buNone/>
            </a:pPr>
            <a:r>
              <a:rPr lang="en-US" dirty="0"/>
              <a:t>(</a:t>
            </a:r>
            <a:r>
              <a:rPr lang="en-US" dirty="0" smtClean="0"/>
              <a:t>10)</a:t>
            </a:r>
            <a:r>
              <a:rPr lang="pl-PL" dirty="0" smtClean="0"/>
              <a:t> A</a:t>
            </a:r>
            <a:r>
              <a:rPr lang="en-US" dirty="0" err="1" smtClean="0"/>
              <a:t>ny</a:t>
            </a:r>
            <a:r>
              <a:rPr lang="en-US" dirty="0" smtClean="0"/>
              <a:t> </a:t>
            </a:r>
            <a:r>
              <a:rPr lang="en-US" dirty="0"/>
              <a:t>support for a student with autism should be tailored to their </a:t>
            </a:r>
            <a:r>
              <a:rPr lang="en-US" dirty="0" smtClean="0"/>
              <a:t>individual</a:t>
            </a:r>
            <a:r>
              <a:rPr lang="pl-PL" dirty="0" smtClean="0"/>
              <a:t> </a:t>
            </a:r>
            <a:r>
              <a:rPr lang="pl-PL" dirty="0" err="1" smtClean="0"/>
              <a:t>needs</a:t>
            </a:r>
            <a:r>
              <a:rPr lang="en-US" dirty="0" smtClean="0"/>
              <a:t>. </a:t>
            </a:r>
            <a:r>
              <a:rPr lang="en-US" dirty="0"/>
              <a:t>Therefore, when in doubt we can also talk to the student after the lectures.</a:t>
            </a:r>
          </a:p>
          <a:p>
            <a:pPr algn="just"/>
            <a:endParaRPr lang="en-AU" dirty="0"/>
          </a:p>
        </p:txBody>
      </p:sp>
    </p:spTree>
    <p:extLst>
      <p:ext uri="{BB962C8B-B14F-4D97-AF65-F5344CB8AC3E}">
        <p14:creationId xmlns:p14="http://schemas.microsoft.com/office/powerpoint/2010/main" val="1727836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462189"/>
          </a:xfrm>
        </p:spPr>
        <p:txBody>
          <a:bodyPr>
            <a:normAutofit fontScale="90000"/>
          </a:bodyPr>
          <a:lstStyle/>
          <a:p>
            <a:r>
              <a:rPr lang="en-AU" dirty="0">
                <a:solidFill>
                  <a:srgbClr val="0070C0"/>
                </a:solidFill>
              </a:rPr>
              <a:t>useful websites </a:t>
            </a:r>
          </a:p>
        </p:txBody>
      </p:sp>
      <p:sp>
        <p:nvSpPr>
          <p:cNvPr id="3" name="Symbol zastępczy zawartości 2"/>
          <p:cNvSpPr>
            <a:spLocks noGrp="1"/>
          </p:cNvSpPr>
          <p:nvPr>
            <p:ph idx="1"/>
          </p:nvPr>
        </p:nvSpPr>
        <p:spPr>
          <a:xfrm>
            <a:off x="838200" y="1175657"/>
            <a:ext cx="10515600" cy="5001306"/>
          </a:xfrm>
        </p:spPr>
        <p:txBody>
          <a:bodyPr>
            <a:normAutofit fontScale="92500" lnSpcReduction="20000"/>
          </a:bodyPr>
          <a:lstStyle/>
          <a:p>
            <a:pPr marL="0" indent="0">
              <a:buNone/>
            </a:pPr>
            <a:endParaRPr lang="pl-PL" dirty="0" smtClean="0"/>
          </a:p>
          <a:p>
            <a:pPr marL="0" indent="0">
              <a:buNone/>
            </a:pPr>
            <a:r>
              <a:rPr lang="en-US" dirty="0" smtClean="0"/>
              <a:t>Starting </a:t>
            </a:r>
            <a:r>
              <a:rPr lang="en-US" dirty="0"/>
              <a:t>University As An Autistic Student</a:t>
            </a:r>
          </a:p>
          <a:p>
            <a:pPr marL="0" indent="0">
              <a:buNone/>
            </a:pPr>
            <a:r>
              <a:rPr lang="en-US" dirty="0">
                <a:hlinkClick r:id="rId2"/>
              </a:rPr>
              <a:t>https://</a:t>
            </a:r>
            <a:r>
              <a:rPr lang="en-US" dirty="0" smtClean="0">
                <a:hlinkClick r:id="rId2"/>
              </a:rPr>
              <a:t>www.youtube.com/watch?v=LKrOTnEvojU</a:t>
            </a:r>
            <a:endParaRPr lang="pl-PL" dirty="0" smtClean="0"/>
          </a:p>
          <a:p>
            <a:pPr marL="0" indent="0">
              <a:buNone/>
            </a:pPr>
            <a:endParaRPr lang="pl-PL" dirty="0"/>
          </a:p>
          <a:p>
            <a:pPr marL="0" indent="0">
              <a:buNone/>
            </a:pPr>
            <a:r>
              <a:rPr lang="en-US" dirty="0" smtClean="0"/>
              <a:t>Autistic </a:t>
            </a:r>
            <a:r>
              <a:rPr lang="en-US" dirty="0"/>
              <a:t>at university</a:t>
            </a:r>
          </a:p>
          <a:p>
            <a:pPr marL="0" indent="0">
              <a:buNone/>
            </a:pPr>
            <a:r>
              <a:rPr lang="en-US" dirty="0">
                <a:hlinkClick r:id="rId3"/>
              </a:rPr>
              <a:t>https://</a:t>
            </a:r>
            <a:r>
              <a:rPr lang="en-US" dirty="0" smtClean="0">
                <a:hlinkClick r:id="rId3"/>
              </a:rPr>
              <a:t>www.youtube.com/watch?v=I6E7amZX_SA</a:t>
            </a:r>
            <a:endParaRPr lang="pl-PL" dirty="0" smtClean="0"/>
          </a:p>
          <a:p>
            <a:pPr marL="0" indent="0">
              <a:buNone/>
            </a:pPr>
            <a:r>
              <a:rPr lang="pl-PL" dirty="0"/>
              <a:t> </a:t>
            </a:r>
            <a:endParaRPr lang="en-US" dirty="0"/>
          </a:p>
          <a:p>
            <a:pPr marL="0" indent="0">
              <a:buNone/>
            </a:pPr>
            <a:r>
              <a:rPr lang="en-US" dirty="0"/>
              <a:t>Being (undiagnosed!) AUTISTIC at university</a:t>
            </a:r>
          </a:p>
          <a:p>
            <a:pPr marL="0" indent="0">
              <a:buNone/>
            </a:pPr>
            <a:r>
              <a:rPr lang="en-US" dirty="0">
                <a:hlinkClick r:id="rId4"/>
              </a:rPr>
              <a:t>https://</a:t>
            </a:r>
            <a:r>
              <a:rPr lang="en-US" dirty="0" smtClean="0">
                <a:hlinkClick r:id="rId4"/>
              </a:rPr>
              <a:t>www.youtube.com/watch?v=rBhmjFuJNpY</a:t>
            </a:r>
            <a:endParaRPr lang="pl-PL" dirty="0" smtClean="0"/>
          </a:p>
          <a:p>
            <a:pPr marL="0" indent="0">
              <a:buNone/>
            </a:pPr>
            <a:r>
              <a:rPr lang="pl-PL" dirty="0"/>
              <a:t> </a:t>
            </a:r>
            <a:endParaRPr lang="en-US" dirty="0"/>
          </a:p>
          <a:p>
            <a:pPr marL="0" indent="0">
              <a:buNone/>
            </a:pPr>
            <a:r>
              <a:rPr lang="en-US" dirty="0"/>
              <a:t>Autism and University: Experience and Advice</a:t>
            </a:r>
          </a:p>
          <a:p>
            <a:pPr marL="0" indent="0">
              <a:buNone/>
            </a:pPr>
            <a:r>
              <a:rPr lang="en-US" dirty="0">
                <a:hlinkClick r:id="rId5"/>
              </a:rPr>
              <a:t>https://</a:t>
            </a:r>
            <a:r>
              <a:rPr lang="en-US" dirty="0" smtClean="0">
                <a:hlinkClick r:id="rId5"/>
              </a:rPr>
              <a:t>www.youtube.com/watch?v=U_a-6S0muKA</a:t>
            </a:r>
            <a:endParaRPr lang="pl-PL" dirty="0" smtClean="0"/>
          </a:p>
          <a:p>
            <a:pPr marL="0" indent="0">
              <a:buNone/>
            </a:pPr>
            <a:endParaRPr lang="en-US" dirty="0"/>
          </a:p>
          <a:p>
            <a:endParaRPr lang="en-AU" dirty="0"/>
          </a:p>
        </p:txBody>
      </p:sp>
    </p:spTree>
    <p:extLst>
      <p:ext uri="{BB962C8B-B14F-4D97-AF65-F5344CB8AC3E}">
        <p14:creationId xmlns:p14="http://schemas.microsoft.com/office/powerpoint/2010/main" val="3531593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6"/>
            <a:ext cx="10515600" cy="520246"/>
          </a:xfrm>
        </p:spPr>
        <p:txBody>
          <a:bodyPr>
            <a:normAutofit fontScale="90000"/>
          </a:bodyPr>
          <a:lstStyle/>
          <a:p>
            <a:r>
              <a:rPr lang="pl-PL" dirty="0" smtClean="0">
                <a:solidFill>
                  <a:srgbClr val="0070C0"/>
                </a:solidFill>
                <a:effectLst>
                  <a:outerShdw blurRad="38100" dist="38100" dir="2700000" algn="tl">
                    <a:srgbClr val="000000">
                      <a:alpha val="43137"/>
                    </a:srgbClr>
                  </a:outerShdw>
                </a:effectLst>
              </a:rPr>
              <a:t>Video (10:22min)  student of Warsaw University </a:t>
            </a:r>
            <a:endParaRPr lang="en-AU" dirty="0">
              <a:solidFill>
                <a:srgbClr val="0070C0"/>
              </a:solidFill>
              <a:effectLst>
                <a:outerShdw blurRad="38100" dist="38100" dir="2700000" algn="tl">
                  <a:srgbClr val="000000">
                    <a:alpha val="43137"/>
                  </a:srgbClr>
                </a:outerShdw>
              </a:effectLst>
            </a:endParaRPr>
          </a:p>
        </p:txBody>
      </p:sp>
      <p:pic>
        <p:nvPicPr>
          <p:cNvPr id="4" name="DKthiOJalsI"/>
          <p:cNvPicPr>
            <a:picLocks noGrp="1" noRot="1" noChangeAspect="1"/>
          </p:cNvPicPr>
          <p:nvPr>
            <p:ph idx="1"/>
            <a:videoFile r:link="rId1"/>
          </p:nvPr>
        </p:nvPicPr>
        <p:blipFill>
          <a:blip r:embed="rId3"/>
          <a:stretch>
            <a:fillRect/>
          </a:stretch>
        </p:blipFill>
        <p:spPr>
          <a:xfrm>
            <a:off x="2075543" y="1843314"/>
            <a:ext cx="7344228" cy="4412343"/>
          </a:xfrm>
          <a:prstGeom prst="rect">
            <a:avLst/>
          </a:prstGeom>
        </p:spPr>
      </p:pic>
    </p:spTree>
    <p:extLst>
      <p:ext uri="{BB962C8B-B14F-4D97-AF65-F5344CB8AC3E}">
        <p14:creationId xmlns:p14="http://schemas.microsoft.com/office/powerpoint/2010/main" val="2260314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idx="1"/>
          </p:nvPr>
        </p:nvSpPr>
        <p:spPr>
          <a:xfrm>
            <a:off x="1002082" y="739035"/>
            <a:ext cx="4644764" cy="690204"/>
          </a:xfrm>
        </p:spPr>
        <p:txBody>
          <a:bodyPr>
            <a:normAutofit/>
          </a:bodyPr>
          <a:lstStyle/>
          <a:p>
            <a:r>
              <a:rPr lang="en-AU" dirty="0">
                <a:solidFill>
                  <a:srgbClr val="0070C0"/>
                </a:solidFill>
                <a:effectLst>
                  <a:outerShdw blurRad="38100" dist="38100" dir="2700000" algn="tl">
                    <a:srgbClr val="000000">
                      <a:alpha val="43137"/>
                    </a:srgbClr>
                  </a:outerShdw>
                </a:effectLst>
              </a:rPr>
              <a:t>WHAT IS AUTISM? </a:t>
            </a:r>
          </a:p>
        </p:txBody>
      </p:sp>
      <p:sp>
        <p:nvSpPr>
          <p:cNvPr id="4" name="Symbol zastępczy zawartości 3"/>
          <p:cNvSpPr>
            <a:spLocks noGrp="1"/>
          </p:cNvSpPr>
          <p:nvPr>
            <p:ph sz="half" idx="2"/>
          </p:nvPr>
        </p:nvSpPr>
        <p:spPr>
          <a:xfrm>
            <a:off x="538620" y="1916351"/>
            <a:ext cx="4772416" cy="3995933"/>
          </a:xfrm>
        </p:spPr>
        <p:txBody>
          <a:bodyPr>
            <a:normAutofit fontScale="92500" lnSpcReduction="20000"/>
          </a:bodyPr>
          <a:lstStyle/>
          <a:p>
            <a:pPr marL="0" indent="0" algn="just">
              <a:buNone/>
            </a:pPr>
            <a:r>
              <a:rPr lang="en-US" dirty="0"/>
              <a:t>Autism is a developmental disorder that impacts the way a person perceives and communicates, often resulting in challenges with social interactions and processing information. Although there are some common characteristics, no two individuals with autism are exactly alike. </a:t>
            </a:r>
          </a:p>
          <a:p>
            <a:pPr marL="0" indent="0" algn="just">
              <a:buNone/>
            </a:pPr>
            <a:r>
              <a:rPr lang="en-US" dirty="0"/>
              <a:t>It is important to understand how the characteristics of autism affect each student</a:t>
            </a:r>
          </a:p>
          <a:p>
            <a:endParaRPr lang="en-AU" dirty="0"/>
          </a:p>
        </p:txBody>
      </p:sp>
      <p:sp>
        <p:nvSpPr>
          <p:cNvPr id="5" name="Symbol zastępczy tekstu 4"/>
          <p:cNvSpPr>
            <a:spLocks noGrp="1"/>
          </p:cNvSpPr>
          <p:nvPr>
            <p:ph type="body" sz="quarter" idx="3"/>
          </p:nvPr>
        </p:nvSpPr>
        <p:spPr>
          <a:xfrm>
            <a:off x="6172200" y="327079"/>
            <a:ext cx="5183188" cy="599847"/>
          </a:xfrm>
        </p:spPr>
        <p:txBody>
          <a:bodyPr/>
          <a:lstStyle/>
          <a:p>
            <a:r>
              <a:rPr lang="en-AU" dirty="0">
                <a:solidFill>
                  <a:srgbClr val="0070C0"/>
                </a:solidFill>
                <a:effectLst>
                  <a:outerShdw blurRad="38100" dist="38100" dir="2700000" algn="tl">
                    <a:srgbClr val="000000">
                      <a:alpha val="43137"/>
                    </a:srgbClr>
                  </a:outerShdw>
                </a:effectLst>
              </a:rPr>
              <a:t>CHARACTERISTICS OF AUTISM</a:t>
            </a:r>
          </a:p>
        </p:txBody>
      </p:sp>
      <p:sp>
        <p:nvSpPr>
          <p:cNvPr id="6" name="Symbol zastępczy zawartości 5"/>
          <p:cNvSpPr>
            <a:spLocks noGrp="1"/>
          </p:cNvSpPr>
          <p:nvPr>
            <p:ph sz="quarter" idx="4"/>
          </p:nvPr>
        </p:nvSpPr>
        <p:spPr>
          <a:xfrm>
            <a:off x="5799552" y="1127341"/>
            <a:ext cx="5913478" cy="5505687"/>
          </a:xfrm>
        </p:spPr>
        <p:txBody>
          <a:bodyPr>
            <a:normAutofit fontScale="62500" lnSpcReduction="20000"/>
          </a:bodyPr>
          <a:lstStyle/>
          <a:p>
            <a:pPr algn="just"/>
            <a:r>
              <a:rPr lang="en-US" dirty="0">
                <a:effectLst>
                  <a:outerShdw blurRad="38100" dist="38100" dir="2700000" algn="tl">
                    <a:srgbClr val="000000">
                      <a:alpha val="43137"/>
                    </a:srgbClr>
                  </a:outerShdw>
                </a:effectLst>
              </a:rPr>
              <a:t>IMPAIRED COMMUNICATION AND SOCIAL INTERACTIONS </a:t>
            </a:r>
          </a:p>
          <a:p>
            <a:pPr marL="0" indent="0" algn="just">
              <a:buNone/>
            </a:pPr>
            <a:r>
              <a:rPr lang="en-US" dirty="0" smtClean="0"/>
              <a:t>Students </a:t>
            </a:r>
            <a:r>
              <a:rPr lang="en-US" dirty="0"/>
              <a:t>with autism may have difficulties with comprehension, casual conversation skills, and understanding the subtleties of language (e.g. jokes, sarcasm, idioms, clichés). </a:t>
            </a:r>
          </a:p>
          <a:p>
            <a:pPr algn="just"/>
            <a:r>
              <a:rPr lang="en-US" dirty="0">
                <a:effectLst>
                  <a:outerShdw blurRad="38100" dist="38100" dir="2700000" algn="tl">
                    <a:srgbClr val="000000">
                      <a:alpha val="43137"/>
                    </a:srgbClr>
                  </a:outerShdw>
                </a:effectLst>
              </a:rPr>
              <a:t>REPETITIVE BEHAVIORS </a:t>
            </a:r>
            <a:endParaRPr lang="pl-PL" dirty="0" smtClean="0">
              <a:effectLst>
                <a:outerShdw blurRad="38100" dist="38100" dir="2700000" algn="tl">
                  <a:srgbClr val="000000">
                    <a:alpha val="43137"/>
                  </a:srgbClr>
                </a:outerShdw>
              </a:effectLst>
            </a:endParaRPr>
          </a:p>
          <a:p>
            <a:pPr marL="0" indent="0" algn="just">
              <a:buNone/>
            </a:pPr>
            <a:r>
              <a:rPr lang="en-US" dirty="0" smtClean="0"/>
              <a:t>Students </a:t>
            </a:r>
            <a:r>
              <a:rPr lang="en-US" dirty="0"/>
              <a:t>with autism may engage in repetitive body movements, such as rocking back and forth or flapping their hands. Some repetitive behaviors may be less prominent (e.g. cracking knuckles, chewing on pencils or pens, perseveration on thoughts or topics). </a:t>
            </a:r>
          </a:p>
          <a:p>
            <a:pPr algn="just"/>
            <a:r>
              <a:rPr lang="en-US" dirty="0">
                <a:effectLst>
                  <a:outerShdw blurRad="38100" dist="38100" dir="2700000" algn="tl">
                    <a:srgbClr val="000000">
                      <a:alpha val="43137"/>
                    </a:srgbClr>
                  </a:outerShdw>
                </a:effectLst>
              </a:rPr>
              <a:t>RESTRICTIVE INTERESTS AND DIFFICULTY WITH CHANGE </a:t>
            </a:r>
            <a:endParaRPr lang="pl-PL" dirty="0" smtClean="0">
              <a:effectLst>
                <a:outerShdw blurRad="38100" dist="38100" dir="2700000" algn="tl">
                  <a:srgbClr val="000000">
                    <a:alpha val="43137"/>
                  </a:srgbClr>
                </a:outerShdw>
              </a:effectLst>
            </a:endParaRPr>
          </a:p>
          <a:p>
            <a:pPr marL="0" indent="0" algn="just">
              <a:buNone/>
            </a:pPr>
            <a:r>
              <a:rPr lang="en-US" dirty="0" smtClean="0"/>
              <a:t>Some </a:t>
            </a:r>
            <a:r>
              <a:rPr lang="en-US" dirty="0"/>
              <a:t>students have very specific or fixated interests (e.g. Civil War battle strategy, carnivorous houseplants) and often display anxiety when routines are disrupted. </a:t>
            </a:r>
          </a:p>
          <a:p>
            <a:pPr algn="just"/>
            <a:r>
              <a:rPr lang="en-US" dirty="0">
                <a:effectLst>
                  <a:outerShdw blurRad="38100" dist="38100" dir="2700000" algn="tl">
                    <a:srgbClr val="000000">
                      <a:alpha val="43137"/>
                    </a:srgbClr>
                  </a:outerShdw>
                </a:effectLst>
              </a:rPr>
              <a:t>SENSORY SENSITIVITIES </a:t>
            </a:r>
            <a:endParaRPr lang="pl-PL" dirty="0" smtClean="0">
              <a:effectLst>
                <a:outerShdw blurRad="38100" dist="38100" dir="2700000" algn="tl">
                  <a:srgbClr val="000000">
                    <a:alpha val="43137"/>
                  </a:srgbClr>
                </a:outerShdw>
              </a:effectLst>
            </a:endParaRPr>
          </a:p>
          <a:p>
            <a:pPr marL="0" indent="0" algn="just">
              <a:buNone/>
            </a:pPr>
            <a:r>
              <a:rPr lang="en-US" dirty="0" smtClean="0"/>
              <a:t>Students </a:t>
            </a:r>
            <a:r>
              <a:rPr lang="en-US" dirty="0"/>
              <a:t>with autism can be unusually sensitive to certain aspects of the classroom environment. This may include but is not limited to the humming of a computer, the glow of fluorescent lighting, the smell of dry-erase markers, or the [sound of] turning of a page.</a:t>
            </a:r>
          </a:p>
          <a:p>
            <a:endParaRPr lang="en-US" dirty="0"/>
          </a:p>
          <a:p>
            <a:endParaRPr lang="en-AU" dirty="0"/>
          </a:p>
        </p:txBody>
      </p:sp>
    </p:spTree>
    <p:extLst>
      <p:ext uri="{BB962C8B-B14F-4D97-AF65-F5344CB8AC3E}">
        <p14:creationId xmlns:p14="http://schemas.microsoft.com/office/powerpoint/2010/main" val="4106785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870857"/>
            <a:ext cx="9144000" cy="609601"/>
          </a:xfrm>
        </p:spPr>
        <p:txBody>
          <a:bodyPr>
            <a:normAutofit/>
          </a:bodyPr>
          <a:lstStyle/>
          <a:p>
            <a:r>
              <a:rPr lang="en-US" sz="3600" dirty="0">
                <a:solidFill>
                  <a:srgbClr val="0070C0"/>
                </a:solidFill>
                <a:effectLst>
                  <a:outerShdw blurRad="38100" dist="38100" dir="2700000" algn="tl">
                    <a:srgbClr val="000000">
                      <a:alpha val="43137"/>
                    </a:srgbClr>
                  </a:outerShdw>
                </a:effectLst>
              </a:rPr>
              <a:t>CHALLENGES OF HIGH SCHOOL STUDENTS </a:t>
            </a:r>
            <a:endParaRPr lang="en-AU" sz="36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899886" y="2148114"/>
            <a:ext cx="10290628" cy="4107543"/>
          </a:xfrm>
        </p:spPr>
        <p:txBody>
          <a:bodyPr/>
          <a:lstStyle/>
          <a:p>
            <a:pPr algn="just"/>
            <a:r>
              <a:rPr lang="en-US" dirty="0"/>
              <a:t>The higher education environment can be particularly challenging for students with autism because of due to the complexity of the environment, both socially and academically. Some of the things that these students may struggle with are: </a:t>
            </a:r>
          </a:p>
          <a:p>
            <a:pPr algn="just"/>
            <a:r>
              <a:rPr lang="en-US" dirty="0"/>
              <a:t>- Learning the different rules and expectations of each lecturer/professor such as obtaining course material</a:t>
            </a:r>
          </a:p>
          <a:p>
            <a:pPr algn="just"/>
            <a:r>
              <a:rPr lang="en-US" dirty="0"/>
              <a:t>- Becoming familiar with the different rules and expectations of exams or what materials to have prepared in order to pass the course</a:t>
            </a:r>
          </a:p>
          <a:p>
            <a:pPr algn="just"/>
            <a:r>
              <a:rPr lang="en-US" dirty="0"/>
              <a:t>- Basic skills such as organizing notes, following directions, and understanding how the different elements of each task fit together</a:t>
            </a:r>
          </a:p>
          <a:p>
            <a:pPr algn="just"/>
            <a:endParaRPr lang="en-AU" dirty="0"/>
          </a:p>
        </p:txBody>
      </p:sp>
    </p:spTree>
    <p:extLst>
      <p:ext uri="{BB962C8B-B14F-4D97-AF65-F5344CB8AC3E}">
        <p14:creationId xmlns:p14="http://schemas.microsoft.com/office/powerpoint/2010/main" val="4036776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pPr algn="just"/>
            <a:r>
              <a:rPr lang="en-US" sz="3600" dirty="0">
                <a:solidFill>
                  <a:srgbClr val="0070C0"/>
                </a:solidFill>
                <a:effectLst>
                  <a:outerShdw blurRad="38100" dist="38100" dir="2700000" algn="tl">
                    <a:srgbClr val="000000">
                      <a:alpha val="43137"/>
                    </a:srgbClr>
                  </a:outerShdw>
                </a:effectLst>
              </a:rPr>
              <a:t>A student tutor can help you in one or more of the following areas:</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p:txBody>
          <a:bodyPr>
            <a:normAutofit fontScale="92500" lnSpcReduction="10000"/>
          </a:bodyPr>
          <a:lstStyle/>
          <a:p>
            <a:r>
              <a:rPr lang="en-US" dirty="0"/>
              <a:t>Work and study planning support - help you break up your responsibilities, break down tasks into smaller chunks, or master information-seeking and selection techniques.</a:t>
            </a:r>
          </a:p>
          <a:p>
            <a:r>
              <a:rPr lang="en-US" dirty="0"/>
              <a:t>    Support in organizational and formal matters - help communicating with faculty and the dean's office, identifying sources of information for formal matters.</a:t>
            </a:r>
          </a:p>
          <a:p>
            <a:r>
              <a:rPr lang="en-US" dirty="0"/>
              <a:t>    Support in establishing contacts with others - help in better orientation in student life, pointing to potential sources of acquaintances and discussing current social situations.</a:t>
            </a:r>
          </a:p>
          <a:p>
            <a:r>
              <a:rPr lang="en-US" dirty="0"/>
              <a:t>    Orientation to university space and services - helping students orient themselves to the campus and university buildings, learning to use the reading room, lending library, and other student services.</a:t>
            </a:r>
          </a:p>
          <a:p>
            <a:endParaRPr lang="en-AU" dirty="0"/>
          </a:p>
        </p:txBody>
      </p:sp>
    </p:spTree>
    <p:extLst>
      <p:ext uri="{BB962C8B-B14F-4D97-AF65-F5344CB8AC3E}">
        <p14:creationId xmlns:p14="http://schemas.microsoft.com/office/powerpoint/2010/main" val="2286736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62857" y="667657"/>
            <a:ext cx="10990943" cy="667657"/>
          </a:xfrm>
        </p:spPr>
        <p:txBody>
          <a:bodyPr>
            <a:normAutofit/>
          </a:bodyPr>
          <a:lstStyle/>
          <a:p>
            <a:pPr algn="just"/>
            <a:r>
              <a:rPr lang="en-US" sz="3600" dirty="0">
                <a:solidFill>
                  <a:srgbClr val="0070C0"/>
                </a:solidFill>
                <a:effectLst>
                  <a:outerShdw blurRad="38100" dist="38100" dir="2700000" algn="tl">
                    <a:srgbClr val="000000">
                      <a:alpha val="43137"/>
                    </a:srgbClr>
                  </a:outerShdw>
                </a:effectLst>
              </a:rPr>
              <a:t>As part of the student tutoring program the student will:</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624114" y="1825625"/>
            <a:ext cx="10729686" cy="4351338"/>
          </a:xfrm>
        </p:spPr>
        <p:txBody>
          <a:bodyPr/>
          <a:lstStyle/>
          <a:p>
            <a:r>
              <a:rPr lang="en-US" dirty="0"/>
              <a:t>Meet regularly (at least once a week) with your tutor and discuss current study issues and resolve problems.</a:t>
            </a:r>
          </a:p>
          <a:p>
            <a:r>
              <a:rPr lang="en-US" dirty="0"/>
              <a:t>    Contact your tutor whenever you need help with your studies - your tutor will not do the work for you, but will help you plan it or advise you on where to look for information.</a:t>
            </a:r>
          </a:p>
          <a:p>
            <a:r>
              <a:rPr lang="en-US" dirty="0"/>
              <a:t>    Work with a psychologist from the Academic Support Centre who will help you to ensure that you have a good relationship with your tutor.</a:t>
            </a:r>
          </a:p>
          <a:p>
            <a:r>
              <a:rPr lang="en-US" dirty="0"/>
              <a:t>    Have access to a support group for students on the autism spectrum (attendance is not compulsory).</a:t>
            </a:r>
          </a:p>
        </p:txBody>
      </p:sp>
    </p:spTree>
    <p:extLst>
      <p:ext uri="{BB962C8B-B14F-4D97-AF65-F5344CB8AC3E}">
        <p14:creationId xmlns:p14="http://schemas.microsoft.com/office/powerpoint/2010/main" val="2877903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601248" y="1828800"/>
            <a:ext cx="11223321" cy="4571999"/>
          </a:xfrm>
        </p:spPr>
        <p:txBody>
          <a:bodyPr/>
          <a:lstStyle/>
          <a:p>
            <a:pPr marL="0" indent="0">
              <a:buNone/>
            </a:pPr>
            <a:endParaRPr lang="en-AU" dirty="0"/>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48" y="1349830"/>
            <a:ext cx="10752552" cy="5138652"/>
          </a:xfrm>
          <a:prstGeom prst="rect">
            <a:avLst/>
          </a:prstGeom>
        </p:spPr>
      </p:pic>
      <p:sp>
        <p:nvSpPr>
          <p:cNvPr id="4" name="Tytuł 3"/>
          <p:cNvSpPr>
            <a:spLocks noGrp="1"/>
          </p:cNvSpPr>
          <p:nvPr>
            <p:ph type="title"/>
          </p:nvPr>
        </p:nvSpPr>
        <p:spPr>
          <a:xfrm>
            <a:off x="838200" y="624114"/>
            <a:ext cx="10515600" cy="590910"/>
          </a:xfrm>
        </p:spPr>
        <p:txBody>
          <a:bodyPr>
            <a:normAutofit fontScale="90000"/>
          </a:bodyPr>
          <a:lstStyle/>
          <a:p>
            <a:r>
              <a:rPr lang="en-US" sz="4000" dirty="0" err="1" smtClean="0">
                <a:solidFill>
                  <a:srgbClr val="0070C0"/>
                </a:solidFill>
                <a:effectLst>
                  <a:outerShdw blurRad="38100" dist="38100" dir="2700000" algn="tl">
                    <a:srgbClr val="000000">
                      <a:alpha val="43137"/>
                    </a:srgbClr>
                  </a:outerShdw>
                </a:effectLst>
              </a:rPr>
              <a:t>Autism&amp;Uni</a:t>
            </a:r>
            <a:r>
              <a:rPr lang="en-US" sz="4000" dirty="0" smtClean="0">
                <a:solidFill>
                  <a:srgbClr val="0070C0"/>
                </a:solidFill>
                <a:effectLst>
                  <a:outerShdw blurRad="38100" dist="38100" dir="2700000" algn="tl">
                    <a:srgbClr val="000000">
                      <a:alpha val="43137"/>
                    </a:srgbClr>
                  </a:outerShdw>
                </a:effectLst>
              </a:rPr>
              <a:t> website </a:t>
            </a:r>
            <a:r>
              <a:rPr lang="en-US" dirty="0"/>
              <a:t/>
            </a:r>
            <a:br>
              <a:rPr lang="en-US" dirty="0"/>
            </a:br>
            <a:endParaRPr lang="en-AU" dirty="0"/>
          </a:p>
        </p:txBody>
      </p:sp>
    </p:spTree>
    <p:extLst>
      <p:ext uri="{BB962C8B-B14F-4D97-AF65-F5344CB8AC3E}">
        <p14:creationId xmlns:p14="http://schemas.microsoft.com/office/powerpoint/2010/main" val="530954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839561"/>
          </a:xfrm>
        </p:spPr>
        <p:txBody>
          <a:bodyPr>
            <a:normAutofit/>
          </a:bodyPr>
          <a:lstStyle/>
          <a:p>
            <a:r>
              <a:rPr lang="en-AU" sz="3600" dirty="0">
                <a:solidFill>
                  <a:srgbClr val="0070C0"/>
                </a:solidFill>
                <a:effectLst>
                  <a:outerShdw blurRad="38100" dist="38100" dir="2700000" algn="tl">
                    <a:srgbClr val="000000">
                      <a:alpha val="43137"/>
                    </a:srgbClr>
                  </a:outerShdw>
                </a:effectLst>
              </a:rPr>
              <a:t>LEARNING STYLES</a:t>
            </a:r>
          </a:p>
        </p:txBody>
      </p:sp>
      <p:sp>
        <p:nvSpPr>
          <p:cNvPr id="3" name="Symbol zastępczy zawartości 2"/>
          <p:cNvSpPr>
            <a:spLocks noGrp="1"/>
          </p:cNvSpPr>
          <p:nvPr>
            <p:ph idx="1"/>
          </p:nvPr>
        </p:nvSpPr>
        <p:spPr>
          <a:xfrm>
            <a:off x="464457" y="1436914"/>
            <a:ext cx="11263086" cy="5007429"/>
          </a:xfrm>
        </p:spPr>
        <p:txBody>
          <a:bodyPr>
            <a:normAutofit fontScale="92500"/>
          </a:bodyPr>
          <a:lstStyle/>
          <a:p>
            <a:pPr marL="0" indent="0" algn="just">
              <a:buNone/>
            </a:pPr>
            <a:r>
              <a:rPr lang="en-US" dirty="0" smtClean="0"/>
              <a:t>Students </a:t>
            </a:r>
            <a:r>
              <a:rPr lang="en-US" dirty="0"/>
              <a:t>with autism have unique learning styles. </a:t>
            </a:r>
            <a:r>
              <a:rPr lang="en-US" dirty="0" smtClean="0"/>
              <a:t>Lecturers</a:t>
            </a:r>
            <a:r>
              <a:rPr lang="pl-PL" dirty="0" smtClean="0"/>
              <a:t> </a:t>
            </a:r>
            <a:r>
              <a:rPr lang="en-US" dirty="0" smtClean="0"/>
              <a:t>can </a:t>
            </a:r>
            <a:r>
              <a:rPr lang="en-US" dirty="0"/>
              <a:t>support these students by incorporating their strengths and needs when planning for instruction. </a:t>
            </a:r>
            <a:endParaRPr lang="pl-PL" dirty="0" smtClean="0"/>
          </a:p>
          <a:p>
            <a:pPr marL="0" indent="0" algn="just">
              <a:buNone/>
            </a:pPr>
            <a:r>
              <a:rPr lang="en-US" dirty="0" smtClean="0"/>
              <a:t>This </a:t>
            </a:r>
            <a:r>
              <a:rPr lang="en-US" dirty="0"/>
              <a:t>thoughtful preparation will help students with autism maximize their potential and make valuable contributions to class discussions and activities. </a:t>
            </a:r>
          </a:p>
          <a:p>
            <a:pPr algn="just"/>
            <a:r>
              <a:rPr lang="en-US" dirty="0">
                <a:effectLst>
                  <a:outerShdw blurRad="38100" dist="38100" dir="2700000" algn="tl">
                    <a:srgbClr val="000000">
                      <a:alpha val="43137"/>
                    </a:srgbClr>
                  </a:outerShdw>
                </a:effectLst>
              </a:rPr>
              <a:t>Students with autism are visual learners </a:t>
            </a:r>
          </a:p>
          <a:p>
            <a:pPr marL="0" indent="0" algn="just">
              <a:buNone/>
            </a:pPr>
            <a:r>
              <a:rPr lang="en-US" dirty="0"/>
              <a:t>They need the opportunity to see information in order to interpret its meaning. </a:t>
            </a:r>
          </a:p>
          <a:p>
            <a:pPr algn="just"/>
            <a:r>
              <a:rPr lang="en-US" dirty="0">
                <a:effectLst>
                  <a:outerShdw blurRad="38100" dist="38100" dir="2700000" algn="tl">
                    <a:srgbClr val="000000">
                      <a:alpha val="43137"/>
                    </a:srgbClr>
                  </a:outerShdw>
                </a:effectLst>
              </a:rPr>
              <a:t>Students with autism are literal learners </a:t>
            </a:r>
          </a:p>
          <a:p>
            <a:pPr marL="0" indent="0" algn="just">
              <a:buNone/>
            </a:pPr>
            <a:r>
              <a:rPr lang="en-US" dirty="0"/>
              <a:t>They need expectations, instructions and feedback to be explicitly stated. </a:t>
            </a:r>
          </a:p>
          <a:p>
            <a:pPr algn="just"/>
            <a:r>
              <a:rPr lang="en-US" dirty="0">
                <a:effectLst>
                  <a:outerShdw blurRad="38100" dist="38100" dir="2700000" algn="tl">
                    <a:srgbClr val="000000">
                      <a:alpha val="43137"/>
                    </a:srgbClr>
                  </a:outerShdw>
                </a:effectLst>
              </a:rPr>
              <a:t>Students with autism need consistency and predictability </a:t>
            </a:r>
          </a:p>
          <a:p>
            <a:pPr marL="0" indent="0" algn="just">
              <a:buNone/>
            </a:pPr>
            <a:r>
              <a:rPr lang="en-US" dirty="0"/>
              <a:t>They need well-structured, predictable classrooms and schedules</a:t>
            </a:r>
          </a:p>
          <a:p>
            <a:endParaRPr lang="en-AU" dirty="0"/>
          </a:p>
        </p:txBody>
      </p:sp>
    </p:spTree>
    <p:extLst>
      <p:ext uri="{BB962C8B-B14F-4D97-AF65-F5344CB8AC3E}">
        <p14:creationId xmlns:p14="http://schemas.microsoft.com/office/powerpoint/2010/main" val="216438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(1)</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239657"/>
          </a:xfrm>
        </p:spPr>
        <p:txBody>
          <a:bodyPr>
            <a:normAutofit/>
          </a:bodyPr>
          <a:lstStyle/>
          <a:p>
            <a:pPr marL="0" indent="0" algn="just">
              <a:buNone/>
            </a:pPr>
            <a:r>
              <a:rPr lang="en-US" dirty="0">
                <a:effectLst>
                  <a:outerShdw blurRad="38100" dist="38100" dir="2700000" algn="tl">
                    <a:srgbClr val="000000">
                      <a:alpha val="43137"/>
                    </a:srgbClr>
                  </a:outerShdw>
                </a:effectLst>
              </a:rPr>
              <a:t>Priming</a:t>
            </a:r>
          </a:p>
          <a:p>
            <a:pPr marL="0" indent="0" algn="just">
              <a:buNone/>
            </a:pPr>
            <a:r>
              <a:rPr lang="en-US" dirty="0"/>
              <a:t>Priming is exposure to academic course material or tasks before instruction. </a:t>
            </a:r>
          </a:p>
          <a:p>
            <a:pPr marL="0" indent="0" algn="just">
              <a:buNone/>
            </a:pPr>
            <a:r>
              <a:rPr lang="en-US" i="1" dirty="0"/>
              <a:t>How it helps</a:t>
            </a:r>
            <a:r>
              <a:rPr lang="en-US" dirty="0"/>
              <a:t>: Priming allows students to become familiar with the material, reduce stress, and ensure that key concepts are understood in greater depth.</a:t>
            </a:r>
          </a:p>
          <a:p>
            <a:pPr marL="0" indent="0" algn="just">
              <a:buNone/>
            </a:pPr>
            <a:r>
              <a:rPr lang="en-US" dirty="0"/>
              <a:t>Practical Tips: </a:t>
            </a:r>
          </a:p>
          <a:p>
            <a:pPr marL="0" indent="0" algn="just">
              <a:buNone/>
            </a:pPr>
            <a:r>
              <a:rPr lang="en-US" dirty="0"/>
              <a:t>• Provide an agenda or list of potential questions the day before a class discussion</a:t>
            </a:r>
          </a:p>
          <a:p>
            <a:pPr marL="0" indent="0" algn="just">
              <a:buNone/>
            </a:pPr>
            <a:r>
              <a:rPr lang="en-US" dirty="0"/>
              <a:t>• Explain which concepts are most important before teaching a lesson</a:t>
            </a:r>
          </a:p>
          <a:p>
            <a:pPr marL="0" indent="0" algn="just">
              <a:buNone/>
            </a:pPr>
            <a:r>
              <a:rPr lang="en-US" dirty="0"/>
              <a:t>• Sometimes you need to ask </a:t>
            </a:r>
            <a:r>
              <a:rPr lang="en-US" dirty="0" smtClean="0"/>
              <a:t>tutors</a:t>
            </a:r>
            <a:r>
              <a:rPr lang="pl-PL" dirty="0" smtClean="0"/>
              <a:t>/</a:t>
            </a:r>
            <a:r>
              <a:rPr lang="en-US" dirty="0" smtClean="0"/>
              <a:t>parents </a:t>
            </a:r>
            <a:r>
              <a:rPr lang="en-US" dirty="0"/>
              <a:t>to help prime their students at home by reminding them about upcoming tests, projects, or field trips</a:t>
            </a:r>
          </a:p>
          <a:p>
            <a:endParaRPr lang="en-AU" dirty="0"/>
          </a:p>
        </p:txBody>
      </p:sp>
    </p:spTree>
    <p:extLst>
      <p:ext uri="{BB962C8B-B14F-4D97-AF65-F5344CB8AC3E}">
        <p14:creationId xmlns:p14="http://schemas.microsoft.com/office/powerpoint/2010/main" val="30813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(2)</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239657"/>
          </a:xfrm>
        </p:spPr>
        <p:txBody>
          <a:bodyPr>
            <a:normAutofit/>
          </a:bodyPr>
          <a:lstStyle/>
          <a:p>
            <a:pPr marL="0" indent="0" algn="just">
              <a:buNone/>
            </a:pPr>
            <a:r>
              <a:rPr lang="en-US" dirty="0">
                <a:effectLst>
                  <a:outerShdw blurRad="38100" dist="38100" dir="2700000" algn="tl">
                    <a:srgbClr val="000000">
                      <a:alpha val="43137"/>
                    </a:srgbClr>
                  </a:outerShdw>
                </a:effectLst>
              </a:rPr>
              <a:t>Academic Modifications</a:t>
            </a:r>
          </a:p>
          <a:p>
            <a:pPr marL="0" indent="0" algn="just">
              <a:buNone/>
            </a:pPr>
            <a:r>
              <a:rPr lang="en-US" dirty="0"/>
              <a:t>Academic modifications are any adaptations to the content or format of an assignment to meet the specific needs of a student. </a:t>
            </a:r>
          </a:p>
          <a:p>
            <a:pPr marL="0" indent="0" algn="just">
              <a:buNone/>
            </a:pPr>
            <a:r>
              <a:rPr lang="en-US" i="1" dirty="0"/>
              <a:t>How it helps</a:t>
            </a:r>
            <a:r>
              <a:rPr lang="en-US" dirty="0"/>
              <a:t>: Academic modifications make the scholastic environment easier to navigate while still ensuring that a student learns necessary content.</a:t>
            </a:r>
          </a:p>
          <a:p>
            <a:pPr marL="0" indent="0" algn="just">
              <a:buNone/>
            </a:pPr>
            <a:r>
              <a:rPr lang="en-US" dirty="0"/>
              <a:t>Practical Tips: </a:t>
            </a:r>
          </a:p>
          <a:p>
            <a:pPr marL="0" indent="0" algn="just">
              <a:buNone/>
            </a:pPr>
            <a:r>
              <a:rPr lang="en-US" dirty="0"/>
              <a:t>• Break  assignments down into smaller components </a:t>
            </a:r>
          </a:p>
          <a:p>
            <a:pPr marL="0" indent="0" algn="just">
              <a:buNone/>
            </a:pPr>
            <a:r>
              <a:rPr lang="en-US" dirty="0"/>
              <a:t>• Provide test questions in a different format (e.g. multiple choice instead of open-ended, bullet lists instead of essays)</a:t>
            </a:r>
          </a:p>
          <a:p>
            <a:pPr marL="0" indent="0" algn="just">
              <a:buNone/>
            </a:pPr>
            <a:r>
              <a:rPr lang="en-US" dirty="0"/>
              <a:t>• Offer read-aloud instructions for tests</a:t>
            </a:r>
          </a:p>
          <a:p>
            <a:endParaRPr lang="en-AU" dirty="0"/>
          </a:p>
        </p:txBody>
      </p:sp>
    </p:spTree>
    <p:extLst>
      <p:ext uri="{BB962C8B-B14F-4D97-AF65-F5344CB8AC3E}">
        <p14:creationId xmlns:p14="http://schemas.microsoft.com/office/powerpoint/2010/main" val="330430918"/>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TotalTime>
  <Words>1575</Words>
  <Application>Microsoft Office PowerPoint</Application>
  <PresentationFormat>Widescreen</PresentationFormat>
  <Paragraphs>90</Paragraphs>
  <Slides>14</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Motyw pakietu Office</vt:lpstr>
      <vt:lpstr>Difficulties of a student with autism spectrum disorder during academic courses</vt:lpstr>
      <vt:lpstr>PowerPoint Presentation</vt:lpstr>
      <vt:lpstr>CHALLENGES OF HIGH SCHOOL STUDENTS </vt:lpstr>
      <vt:lpstr>A student tutor can help you in one or more of the following areas:</vt:lpstr>
      <vt:lpstr>As part of the student tutoring program the student will:</vt:lpstr>
      <vt:lpstr>Autism&amp;Uni website  </vt:lpstr>
      <vt:lpstr>LEARNING STYLES</vt:lpstr>
      <vt:lpstr>ESSENTIAL SUPPORT STRATEGIES (1)</vt:lpstr>
      <vt:lpstr>ESSENTIAL SUPPORT STRATEGIES (2)</vt:lpstr>
      <vt:lpstr>ESSENTIAL SUPPORT STRATEGIES (3)</vt:lpstr>
      <vt:lpstr>Guidelines for instructors academic classes with students with autism (1)</vt:lpstr>
      <vt:lpstr>Guidelines for instructors academic classes with students with autism (2)</vt:lpstr>
      <vt:lpstr>useful websites </vt:lpstr>
      <vt:lpstr>Video (10:22min)  student of Warsaw University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Psychiatric consultations, Psychological consultations and Academic Support Center for students on the autism spectrum</dc:title>
  <dc:creator>Monika</dc:creator>
  <cp:lastModifiedBy>Tamar Makharadze</cp:lastModifiedBy>
  <cp:revision>16</cp:revision>
  <dcterms:created xsi:type="dcterms:W3CDTF">2022-02-01T14:35:25Z</dcterms:created>
  <dcterms:modified xsi:type="dcterms:W3CDTF">2022-02-21T13:40:36Z</dcterms:modified>
</cp:coreProperties>
</file>