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7" r:id="rId2"/>
    <p:sldId id="259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3" d="100"/>
          <a:sy n="73" d="100"/>
        </p:scale>
        <p:origin x="58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72E047-6749-421B-A50B-7BB88E0A1022}" type="datetimeFigureOut">
              <a:rPr lang="en-US" smtClean="0"/>
              <a:t>2/21/2022</a:t>
            </a:fld>
            <a:endParaRPr lang="en-US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AFE912-C630-4DA0-BF15-1FD8757899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34110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6" name="Google Shape;86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1"/>
          </a:p>
        </p:txBody>
      </p:sp>
      <p:sp>
        <p:nvSpPr>
          <p:cNvPr id="87" name="Google Shape;87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533225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 smtClean="0"/>
              <a:t>Kliknij, aby edytować styl wzorca podtytułu</a:t>
            </a:r>
            <a:endParaRPr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FB1FD-0FC0-4356-B39A-24C4B84C0C84}" type="datetimeFigureOut">
              <a:rPr lang="en-US" smtClean="0"/>
              <a:t>2/21/2022</a:t>
            </a:fld>
            <a:endParaRPr lang="en-US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97C40-462D-4A37-A73E-88AD9B69A9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27564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FB1FD-0FC0-4356-B39A-24C4B84C0C84}" type="datetimeFigureOut">
              <a:rPr lang="en-US" smtClean="0"/>
              <a:t>2/21/2022</a:t>
            </a:fld>
            <a:endParaRPr lang="en-US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97C40-462D-4A37-A73E-88AD9B69A9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07580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FB1FD-0FC0-4356-B39A-24C4B84C0C84}" type="datetimeFigureOut">
              <a:rPr lang="en-US" smtClean="0"/>
              <a:t>2/21/2022</a:t>
            </a:fld>
            <a:endParaRPr lang="en-US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97C40-462D-4A37-A73E-88AD9B69A9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0281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FB1FD-0FC0-4356-B39A-24C4B84C0C84}" type="datetimeFigureOut">
              <a:rPr lang="en-US" smtClean="0"/>
              <a:t>2/21/2022</a:t>
            </a:fld>
            <a:endParaRPr lang="en-US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97C40-462D-4A37-A73E-88AD9B69A9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4797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FB1FD-0FC0-4356-B39A-24C4B84C0C84}" type="datetimeFigureOut">
              <a:rPr lang="en-US" smtClean="0"/>
              <a:t>2/21/2022</a:t>
            </a:fld>
            <a:endParaRPr lang="en-US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97C40-462D-4A37-A73E-88AD9B69A9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64912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FB1FD-0FC0-4356-B39A-24C4B84C0C84}" type="datetimeFigureOut">
              <a:rPr lang="en-US" smtClean="0"/>
              <a:t>2/21/2022</a:t>
            </a:fld>
            <a:endParaRPr lang="en-US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97C40-462D-4A37-A73E-88AD9B69A9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34025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FB1FD-0FC0-4356-B39A-24C4B84C0C84}" type="datetimeFigureOut">
              <a:rPr lang="en-US" smtClean="0"/>
              <a:t>2/21/2022</a:t>
            </a:fld>
            <a:endParaRPr lang="en-US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97C40-462D-4A37-A73E-88AD9B69A9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02069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FB1FD-0FC0-4356-B39A-24C4B84C0C84}" type="datetimeFigureOut">
              <a:rPr lang="en-US" smtClean="0"/>
              <a:t>2/21/2022</a:t>
            </a:fld>
            <a:endParaRPr lang="en-US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97C40-462D-4A37-A73E-88AD9B69A9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13941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FB1FD-0FC0-4356-B39A-24C4B84C0C84}" type="datetimeFigureOut">
              <a:rPr lang="en-US" smtClean="0"/>
              <a:t>2/21/2022</a:t>
            </a:fld>
            <a:endParaRPr lang="en-US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97C40-462D-4A37-A73E-88AD9B69A9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65790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FB1FD-0FC0-4356-B39A-24C4B84C0C84}" type="datetimeFigureOut">
              <a:rPr lang="en-US" smtClean="0"/>
              <a:t>2/21/2022</a:t>
            </a:fld>
            <a:endParaRPr lang="en-US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97C40-462D-4A37-A73E-88AD9B69A9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5059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FB1FD-0FC0-4356-B39A-24C4B84C0C84}" type="datetimeFigureOut">
              <a:rPr lang="en-US" smtClean="0"/>
              <a:t>2/21/2022</a:t>
            </a:fld>
            <a:endParaRPr lang="en-US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97C40-462D-4A37-A73E-88AD9B69A9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0543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EFB1FD-0FC0-4356-B39A-24C4B84C0C84}" type="datetimeFigureOut">
              <a:rPr lang="en-US" smtClean="0"/>
              <a:t>2/21/2022</a:t>
            </a:fld>
            <a:endParaRPr lang="en-US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E97C40-462D-4A37-A73E-88AD9B69A9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06444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"/>
          <p:cNvSpPr/>
          <p:nvPr/>
        </p:nvSpPr>
        <p:spPr>
          <a:xfrm>
            <a:off x="8565737" y="1"/>
            <a:ext cx="3626262" cy="1688122"/>
          </a:xfrm>
          <a:prstGeom prst="rect">
            <a:avLst/>
          </a:prstGeom>
          <a:solidFill>
            <a:schemeClr val="accent2"/>
          </a:solidFill>
          <a:ln w="12700" cap="flat" cmpd="sng">
            <a:solidFill>
              <a:srgbClr val="CC99F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" name="Google Shape;90;p1"/>
          <p:cNvSpPr/>
          <p:nvPr/>
        </p:nvSpPr>
        <p:spPr>
          <a:xfrm>
            <a:off x="0" y="5341257"/>
            <a:ext cx="7068457" cy="1516743"/>
          </a:xfrm>
          <a:prstGeom prst="rtTriangle">
            <a:avLst/>
          </a:prstGeom>
          <a:solidFill>
            <a:schemeClr val="accent2"/>
          </a:solidFill>
          <a:ln w="12700" cap="flat" cmpd="sng">
            <a:solidFill>
              <a:srgbClr val="FFC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3" name="Google Shape;93;p1" descr="Resultado de imagem para UNIVERSITY OF WARSAW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127875" y="5828868"/>
            <a:ext cx="1898072" cy="818091"/>
          </a:xfrm>
          <a:prstGeom prst="rect">
            <a:avLst/>
          </a:prstGeom>
          <a:noFill/>
          <a:ln>
            <a:noFill/>
          </a:ln>
        </p:spPr>
      </p:pic>
      <p:sp>
        <p:nvSpPr>
          <p:cNvPr id="97" name="Google Shape;97;p1"/>
          <p:cNvSpPr txBox="1"/>
          <p:nvPr/>
        </p:nvSpPr>
        <p:spPr>
          <a:xfrm>
            <a:off x="786397" y="931095"/>
            <a:ext cx="10083187" cy="498472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/>
            <a:r>
              <a:rPr lang="pl-PL" sz="3200" b="1" i="0" u="none" strike="noStrike" cap="none" dirty="0" smtClean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ONLINE </a:t>
            </a:r>
            <a:r>
              <a:rPr lang="pl-PL" sz="3200" b="1" dirty="0" smtClean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WEBINAR</a:t>
            </a:r>
            <a:r>
              <a:rPr lang="en-US" sz="3200" b="1" dirty="0" smtClean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 </a:t>
            </a:r>
            <a:endParaRPr lang="pl-PL" sz="3200" b="1" dirty="0" smtClean="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  <a:p>
            <a:pPr algn="ctr"/>
            <a:endParaRPr lang="pl-PL" sz="3200" b="1" dirty="0" smtClean="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  <a:p>
            <a:pPr algn="ctr"/>
            <a:r>
              <a:rPr lang="en-US" b="1" dirty="0" smtClean="0"/>
              <a:t> </a:t>
            </a:r>
            <a:r>
              <a:rPr lang="en-US" sz="2700" b="1" dirty="0">
                <a:solidFill>
                  <a:srgbClr val="FF6600"/>
                </a:solidFill>
              </a:rPr>
              <a:t>TEACHING STUDENTS WITH SPECIAL NEEDS (HOW TO TEACH STUDENTS WITH PSYCHOLOGICAL AND BEHAVIORAL PROBLEMS) </a:t>
            </a:r>
            <a:endParaRPr lang="en-US" sz="2700" dirty="0">
              <a:solidFill>
                <a:srgbClr val="FF6600"/>
              </a:solidFill>
            </a:endParaRPr>
          </a:p>
          <a:p>
            <a:pPr algn="ctr">
              <a:lnSpc>
                <a:spcPct val="107000"/>
              </a:lnSpc>
              <a:spcBef>
                <a:spcPts val="800"/>
              </a:spcBef>
            </a:pPr>
            <a:endParaRPr lang="pl-PL" sz="1100" b="0" i="0" u="none" strike="noStrike" cap="none" dirty="0" smtClean="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  <a:p>
            <a:pPr algn="ctr">
              <a:lnSpc>
                <a:spcPct val="107000"/>
              </a:lnSpc>
              <a:spcBef>
                <a:spcPts val="800"/>
              </a:spcBef>
            </a:pPr>
            <a:endParaRPr lang="pl-PL" sz="1100" dirty="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  <a:p>
            <a:pPr algn="ctr">
              <a:lnSpc>
                <a:spcPct val="107000"/>
              </a:lnSpc>
              <a:spcBef>
                <a:spcPts val="800"/>
              </a:spcBef>
            </a:pPr>
            <a:r>
              <a:rPr lang="en-US" sz="1500" b="1" dirty="0"/>
              <a:t>WEBINAR FOR TSU, BSU, TESAU AND ATSU ACADEMICS </a:t>
            </a:r>
            <a:endParaRPr lang="en-US" sz="1500" dirty="0"/>
          </a:p>
          <a:p>
            <a:pPr algn="ctr">
              <a:lnSpc>
                <a:spcPct val="107000"/>
              </a:lnSpc>
              <a:spcBef>
                <a:spcPts val="800"/>
              </a:spcBef>
            </a:pP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16:00 – 18:00 (13.00-15.00 PL TIME</a:t>
            </a:r>
            <a:r>
              <a:rPr lang="en-US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pl-PL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1400" b="1" i="0" u="none" strike="noStrike" cap="none" dirty="0" smtClean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25.02.2022 </a:t>
            </a:r>
          </a:p>
          <a:p>
            <a:pPr algn="ctr">
              <a:lnSpc>
                <a:spcPct val="107000"/>
              </a:lnSpc>
              <a:spcBef>
                <a:spcPts val="800"/>
              </a:spcBef>
            </a:pPr>
            <a:endParaRPr lang="pl-PL" sz="1100" b="0" i="0" u="none" strike="noStrike" cap="none" dirty="0" smtClean="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  <a:p>
            <a:pPr algn="ctr">
              <a:lnSpc>
                <a:spcPct val="107000"/>
              </a:lnSpc>
              <a:spcBef>
                <a:spcPts val="800"/>
              </a:spcBef>
            </a:pPr>
            <a:r>
              <a:rPr lang="en-GB" b="1" dirty="0" smtClean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Erasmus</a:t>
            </a:r>
            <a:r>
              <a:rPr lang="en-GB" b="1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+ Project </a:t>
            </a:r>
            <a:r>
              <a:rPr lang="en-GB" b="1" i="1" dirty="0">
                <a:latin typeface="Arial" panose="020B0604020202020204" pitchFamily="34" charset="0"/>
                <a:cs typeface="Arial" panose="020B0604020202020204" pitchFamily="34" charset="0"/>
              </a:rPr>
              <a:t>“Curriculum Innovation for Social Inclusion” CISI</a:t>
            </a:r>
            <a:r>
              <a:rPr lang="en-GB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07000"/>
              </a:lnSpc>
              <a:spcBef>
                <a:spcPts val="800"/>
              </a:spcBef>
            </a:pPr>
            <a:r>
              <a:rPr lang="en-GB" dirty="0" smtClean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(</a:t>
            </a:r>
            <a:r>
              <a:rPr lang="en-GB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609736-EPP-1-2019-1-GEEPPKA2-CBHE-JP</a:t>
            </a:r>
            <a:r>
              <a:rPr lang="en-GB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)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 supported by </a:t>
            </a: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Erasmus + Capacity </a:t>
            </a:r>
            <a:r>
              <a:rPr lang="en-GB" b="1" dirty="0" smtClean="0">
                <a:latin typeface="Arial" panose="020B0604020202020204" pitchFamily="34" charset="0"/>
                <a:cs typeface="Arial" panose="020B0604020202020204" pitchFamily="34" charset="0"/>
              </a:rPr>
              <a:t>Building </a:t>
            </a:r>
            <a:endParaRPr lang="pl-PL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07000"/>
              </a:lnSpc>
              <a:spcBef>
                <a:spcPts val="800"/>
              </a:spcBef>
            </a:pPr>
            <a:r>
              <a:rPr lang="en-GB" b="1" dirty="0" smtClean="0">
                <a:latin typeface="Arial" panose="020B0604020202020204" pitchFamily="34" charset="0"/>
                <a:cs typeface="Arial" panose="020B0604020202020204" pitchFamily="34" charset="0"/>
              </a:rPr>
              <a:t>in Higher </a:t>
            </a: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Education (CBHE)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program</a:t>
            </a:r>
            <a:endParaRPr lang="en-GB" sz="800" b="1" dirty="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  <a:p>
            <a:pPr lvl="0" algn="just">
              <a:lnSpc>
                <a:spcPct val="107000"/>
              </a:lnSpc>
              <a:spcBef>
                <a:spcPts val="800"/>
              </a:spcBef>
            </a:pPr>
            <a:endParaRPr sz="17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26" name="Picture 2" descr="logo projektu CISI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5737" y="685800"/>
            <a:ext cx="2303847" cy="1002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logo projektu CISI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256" y="5450332"/>
            <a:ext cx="2136371" cy="929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Prostokąt 1"/>
          <p:cNvSpPr/>
          <p:nvPr/>
        </p:nvSpPr>
        <p:spPr>
          <a:xfrm>
            <a:off x="130830" y="6550223"/>
            <a:ext cx="439094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+mj-lt"/>
              </a:rPr>
              <a:t>Erasmus + Capacity Building in Higher Education (CBHE)</a:t>
            </a:r>
          </a:p>
        </p:txBody>
      </p:sp>
      <p:pic>
        <p:nvPicPr>
          <p:cNvPr id="1030" name="Picture 6" descr="Erasmus+_logo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7439" y="5904502"/>
            <a:ext cx="2857500" cy="590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TSU_logo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7990" y="5749095"/>
            <a:ext cx="983816" cy="983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59692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91870"/>
          </a:xfrm>
        </p:spPr>
        <p:txBody>
          <a:bodyPr/>
          <a:lstStyle/>
          <a:p>
            <a:pPr algn="ctr"/>
            <a:r>
              <a:rPr lang="pl-PL" b="1" dirty="0" smtClean="0">
                <a:latin typeface="Arial" panose="020B0604020202020204" pitchFamily="34" charset="0"/>
                <a:cs typeface="Arial" panose="020B0604020202020204" pitchFamily="34" charset="0"/>
              </a:rPr>
              <a:t>AGENDA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653143" y="1367448"/>
            <a:ext cx="10700657" cy="4809515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Part I </a:t>
            </a:r>
            <a:endParaRPr lang="pl-PL" sz="26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pl-PL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Tamar </a:t>
            </a:r>
            <a:r>
              <a:rPr lang="pl-PL" sz="2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Makharadze</a:t>
            </a:r>
            <a:r>
              <a:rPr lang="pl-PL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 &amp; </a:t>
            </a:r>
            <a:r>
              <a:rPr lang="en-US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U</a:t>
            </a:r>
            <a:r>
              <a:rPr lang="pl-PL" sz="2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rszula</a:t>
            </a:r>
            <a:r>
              <a:rPr lang="pl-PL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Markowska-</a:t>
            </a:r>
            <a:r>
              <a:rPr lang="en-US" sz="2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Manista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  <a:endParaRPr lang="en-US"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pl-PL" sz="2600" dirty="0">
                <a:latin typeface="Arial" panose="020B0604020202020204" pitchFamily="34" charset="0"/>
                <a:cs typeface="Arial" panose="020B0604020202020204" pitchFamily="34" charset="0"/>
              </a:rPr>
              <a:t>•Małgorzata Żytko </a:t>
            </a:r>
            <a:r>
              <a:rPr lang="pl-PL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pl-PL" sz="2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Students</a:t>
            </a:r>
            <a:r>
              <a:rPr lang="pl-PL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2600" dirty="0">
                <a:latin typeface="Arial" panose="020B0604020202020204" pitchFamily="34" charset="0"/>
                <a:cs typeface="Arial" panose="020B0604020202020204" pitchFamily="34" charset="0"/>
              </a:rPr>
              <a:t>with </a:t>
            </a:r>
            <a:r>
              <a:rPr lang="pl-PL" sz="2600" dirty="0" err="1">
                <a:latin typeface="Arial" panose="020B0604020202020204" pitchFamily="34" charset="0"/>
                <a:cs typeface="Arial" panose="020B0604020202020204" pitchFamily="34" charset="0"/>
              </a:rPr>
              <a:t>special</a:t>
            </a:r>
            <a:r>
              <a:rPr lang="pl-PL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2600" dirty="0" err="1">
                <a:latin typeface="Arial" panose="020B0604020202020204" pitchFamily="34" charset="0"/>
                <a:cs typeface="Arial" panose="020B0604020202020204" pitchFamily="34" charset="0"/>
              </a:rPr>
              <a:t>educational</a:t>
            </a:r>
            <a:r>
              <a:rPr lang="pl-PL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2600" dirty="0" err="1">
                <a:latin typeface="Arial" panose="020B0604020202020204" pitchFamily="34" charset="0"/>
                <a:cs typeface="Arial" panose="020B0604020202020204" pitchFamily="34" charset="0"/>
              </a:rPr>
              <a:t>needs</a:t>
            </a:r>
            <a:r>
              <a:rPr lang="pl-PL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2600" dirty="0" err="1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pl-PL" sz="2600" dirty="0">
                <a:latin typeface="Arial" panose="020B0604020202020204" pitchFamily="34" charset="0"/>
                <a:cs typeface="Arial" panose="020B0604020202020204" pitchFamily="34" charset="0"/>
              </a:rPr>
              <a:t> the </a:t>
            </a:r>
            <a:r>
              <a:rPr lang="pl-PL" sz="2600" dirty="0" err="1">
                <a:latin typeface="Arial" panose="020B0604020202020204" pitchFamily="34" charset="0"/>
                <a:cs typeface="Arial" panose="020B0604020202020204" pitchFamily="34" charset="0"/>
              </a:rPr>
              <a:t>Universities</a:t>
            </a:r>
            <a:endParaRPr lang="pl-PL"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pl-PL" sz="2600" dirty="0">
                <a:latin typeface="Arial" panose="020B0604020202020204" pitchFamily="34" charset="0"/>
                <a:cs typeface="Arial" panose="020B0604020202020204" pitchFamily="34" charset="0"/>
              </a:rPr>
              <a:t>•Monika </a:t>
            </a:r>
            <a:r>
              <a:rPr lang="pl-PL" sz="2600" dirty="0" err="1">
                <a:latin typeface="Arial" panose="020B0604020202020204" pitchFamily="34" charset="0"/>
                <a:cs typeface="Arial" panose="020B0604020202020204" pitchFamily="34" charset="0"/>
              </a:rPr>
              <a:t>Skura</a:t>
            </a:r>
            <a:r>
              <a:rPr lang="pl-PL" sz="2600" dirty="0"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pl-PL" sz="2600" dirty="0" err="1">
                <a:latin typeface="Arial" panose="020B0604020202020204" pitchFamily="34" charset="0"/>
                <a:cs typeface="Arial" panose="020B0604020202020204" pitchFamily="34" charset="0"/>
              </a:rPr>
              <a:t>Difficulties</a:t>
            </a:r>
            <a:r>
              <a:rPr lang="pl-PL" sz="2600" dirty="0">
                <a:latin typeface="Arial" panose="020B0604020202020204" pitchFamily="34" charset="0"/>
                <a:cs typeface="Arial" panose="020B0604020202020204" pitchFamily="34" charset="0"/>
              </a:rPr>
              <a:t> of a student with </a:t>
            </a:r>
            <a:r>
              <a:rPr lang="pl-PL" sz="2600" dirty="0" err="1">
                <a:latin typeface="Arial" panose="020B0604020202020204" pitchFamily="34" charset="0"/>
                <a:cs typeface="Arial" panose="020B0604020202020204" pitchFamily="34" charset="0"/>
              </a:rPr>
              <a:t>autism</a:t>
            </a:r>
            <a:r>
              <a:rPr lang="pl-PL" sz="2600" dirty="0">
                <a:latin typeface="Arial" panose="020B0604020202020204" pitchFamily="34" charset="0"/>
                <a:cs typeface="Arial" panose="020B0604020202020204" pitchFamily="34" charset="0"/>
              </a:rPr>
              <a:t> spectrum </a:t>
            </a:r>
            <a:r>
              <a:rPr lang="pl-PL" sz="2600" dirty="0" err="1">
                <a:latin typeface="Arial" panose="020B0604020202020204" pitchFamily="34" charset="0"/>
                <a:cs typeface="Arial" panose="020B0604020202020204" pitchFamily="34" charset="0"/>
              </a:rPr>
              <a:t>disorder</a:t>
            </a:r>
            <a:r>
              <a:rPr lang="pl-PL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2600" dirty="0" err="1">
                <a:latin typeface="Arial" panose="020B0604020202020204" pitchFamily="34" charset="0"/>
                <a:cs typeface="Arial" panose="020B0604020202020204" pitchFamily="34" charset="0"/>
              </a:rPr>
              <a:t>during</a:t>
            </a:r>
            <a:endParaRPr lang="pl-PL"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pl-PL" sz="2600" dirty="0" err="1">
                <a:latin typeface="Arial" panose="020B0604020202020204" pitchFamily="34" charset="0"/>
                <a:cs typeface="Arial" panose="020B0604020202020204" pitchFamily="34" charset="0"/>
              </a:rPr>
              <a:t>academic</a:t>
            </a:r>
            <a:r>
              <a:rPr lang="pl-PL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2600" dirty="0" err="1">
                <a:latin typeface="Arial" panose="020B0604020202020204" pitchFamily="34" charset="0"/>
                <a:cs typeface="Arial" panose="020B0604020202020204" pitchFamily="34" charset="0"/>
              </a:rPr>
              <a:t>courses</a:t>
            </a:r>
            <a:r>
              <a:rPr lang="pl-PL" sz="2600" dirty="0">
                <a:latin typeface="Arial" panose="020B0604020202020204" pitchFamily="34" charset="0"/>
                <a:cs typeface="Arial" panose="020B0604020202020204" pitchFamily="34" charset="0"/>
              </a:rPr>
              <a:t> (+ video)</a:t>
            </a:r>
          </a:p>
          <a:p>
            <a:pPr marL="0" indent="0">
              <a:buNone/>
            </a:pPr>
            <a:r>
              <a:rPr lang="pl-PL" sz="2600" dirty="0">
                <a:latin typeface="Arial" panose="020B0604020202020204" pitchFamily="34" charset="0"/>
                <a:cs typeface="Arial" panose="020B0604020202020204" pitchFamily="34" charset="0"/>
              </a:rPr>
              <a:t>•Anna Zielińska - </a:t>
            </a:r>
            <a:r>
              <a:rPr lang="pl-PL" sz="2600" dirty="0" err="1">
                <a:latin typeface="Arial" panose="020B0604020202020204" pitchFamily="34" charset="0"/>
                <a:cs typeface="Arial" panose="020B0604020202020204" pitchFamily="34" charset="0"/>
              </a:rPr>
              <a:t>Support</a:t>
            </a:r>
            <a:r>
              <a:rPr lang="pl-PL" sz="2600" dirty="0">
                <a:latin typeface="Arial" panose="020B0604020202020204" pitchFamily="34" charset="0"/>
                <a:cs typeface="Arial" panose="020B0604020202020204" pitchFamily="34" charset="0"/>
              </a:rPr>
              <a:t> for </a:t>
            </a:r>
            <a:r>
              <a:rPr lang="pl-PL" sz="2600" dirty="0" err="1">
                <a:latin typeface="Arial" panose="020B0604020202020204" pitchFamily="34" charset="0"/>
                <a:cs typeface="Arial" panose="020B0604020202020204" pitchFamily="34" charset="0"/>
              </a:rPr>
              <a:t>students</a:t>
            </a:r>
            <a:r>
              <a:rPr lang="pl-PL" sz="2600" dirty="0">
                <a:latin typeface="Arial" panose="020B0604020202020204" pitchFamily="34" charset="0"/>
                <a:cs typeface="Arial" panose="020B0604020202020204" pitchFamily="34" charset="0"/>
              </a:rPr>
              <a:t> with </a:t>
            </a:r>
            <a:r>
              <a:rPr lang="pl-PL" sz="2600" dirty="0" err="1">
                <a:latin typeface="Arial" panose="020B0604020202020204" pitchFamily="34" charset="0"/>
                <a:cs typeface="Arial" panose="020B0604020202020204" pitchFamily="34" charset="0"/>
              </a:rPr>
              <a:t>special</a:t>
            </a:r>
            <a:r>
              <a:rPr lang="pl-PL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2600" dirty="0" err="1">
                <a:latin typeface="Arial" panose="020B0604020202020204" pitchFamily="34" charset="0"/>
                <a:cs typeface="Arial" panose="020B0604020202020204" pitchFamily="34" charset="0"/>
              </a:rPr>
              <a:t>educational</a:t>
            </a:r>
            <a:r>
              <a:rPr lang="pl-PL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2600" dirty="0" err="1">
                <a:latin typeface="Arial" panose="020B0604020202020204" pitchFamily="34" charset="0"/>
                <a:cs typeface="Arial" panose="020B0604020202020204" pitchFamily="34" charset="0"/>
              </a:rPr>
              <a:t>needs</a:t>
            </a:r>
            <a:r>
              <a:rPr lang="pl-PL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2600" dirty="0" err="1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pl-PL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2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universities</a:t>
            </a:r>
            <a:r>
              <a:rPr lang="pl-PL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pl-PL" sz="2600" dirty="0" err="1">
                <a:latin typeface="Arial" panose="020B0604020202020204" pitchFamily="34" charset="0"/>
                <a:cs typeface="Arial" panose="020B0604020202020204" pitchFamily="34" charset="0"/>
              </a:rPr>
              <a:t>solutions</a:t>
            </a:r>
            <a:r>
              <a:rPr lang="pl-PL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2600" dirty="0" err="1">
                <a:latin typeface="Arial" panose="020B0604020202020204" pitchFamily="34" charset="0"/>
                <a:cs typeface="Arial" panose="020B0604020202020204" pitchFamily="34" charset="0"/>
              </a:rPr>
              <a:t>adopted</a:t>
            </a:r>
            <a:r>
              <a:rPr lang="pl-PL" sz="2600" dirty="0">
                <a:latin typeface="Arial" panose="020B0604020202020204" pitchFamily="34" charset="0"/>
                <a:cs typeface="Arial" panose="020B0604020202020204" pitchFamily="34" charset="0"/>
              </a:rPr>
              <a:t> in </a:t>
            </a:r>
            <a:r>
              <a:rPr lang="pl-PL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Poland</a:t>
            </a:r>
          </a:p>
          <a:p>
            <a:pPr marL="0" indent="0">
              <a:buNone/>
            </a:pP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U</a:t>
            </a:r>
            <a:r>
              <a:rPr lang="pl-PL" sz="2600" dirty="0" err="1">
                <a:latin typeface="Arial" panose="020B0604020202020204" pitchFamily="34" charset="0"/>
                <a:cs typeface="Arial" panose="020B0604020202020204" pitchFamily="34" charset="0"/>
              </a:rPr>
              <a:t>rszula</a:t>
            </a:r>
            <a:r>
              <a:rPr lang="pl-PL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Markowska-</a:t>
            </a:r>
            <a:r>
              <a:rPr lang="en-US" sz="2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Manista</a:t>
            </a:r>
            <a:r>
              <a:rPr lang="pl-PL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pl-PL" sz="2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Summary</a:t>
            </a:r>
            <a:r>
              <a:rPr lang="pl-PL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 -</a:t>
            </a:r>
            <a:r>
              <a:rPr lang="en-US" sz="2600" b="1" dirty="0">
                <a:solidFill>
                  <a:srgbClr val="FF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Teaching students with special needs </a:t>
            </a:r>
            <a:endParaRPr lang="pl-PL" sz="2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pl-PL" sz="2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pl-PL" sz="2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Part II  D</a:t>
            </a:r>
            <a:r>
              <a:rPr lang="en-US" sz="26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iscussion</a:t>
            </a:r>
            <a:r>
              <a:rPr lang="pl-PL" sz="2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  <a:r>
              <a:rPr lang="pl-PL" sz="2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Conclusions </a:t>
            </a:r>
            <a:endParaRPr lang="en-US" sz="2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Questions</a:t>
            </a:r>
            <a:endParaRPr lang="pl-PL" sz="2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Final 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remarks </a:t>
            </a:r>
            <a:endParaRPr lang="pl-PL" sz="2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Evaluation</a:t>
            </a:r>
            <a:r>
              <a:rPr lang="pl-PL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 &amp; </a:t>
            </a:r>
            <a:r>
              <a:rPr lang="pl-PL" sz="2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Certificates</a:t>
            </a:r>
            <a:r>
              <a:rPr lang="pl-PL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pl-PL" b="1" dirty="0"/>
          </a:p>
          <a:p>
            <a:endParaRPr lang="en-US" dirty="0"/>
          </a:p>
        </p:txBody>
      </p:sp>
      <p:sp>
        <p:nvSpPr>
          <p:cNvPr id="4" name="Prostokąt 3"/>
          <p:cNvSpPr/>
          <p:nvPr/>
        </p:nvSpPr>
        <p:spPr>
          <a:xfrm>
            <a:off x="3616037" y="6003320"/>
            <a:ext cx="7563196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ONLINE WORKSHOP: </a:t>
            </a:r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PARENTS 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AT SCHOOL – COMMUNICATION, RELATIONSHIPS, </a:t>
            </a:r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CONTRIBUTION</a:t>
            </a:r>
            <a:r>
              <a:rPr lang="pl-PL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1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pl-PL" sz="11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prepared</a:t>
            </a:r>
            <a:r>
              <a:rPr lang="pl-PL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 as </a:t>
            </a:r>
            <a:r>
              <a:rPr lang="en-US" sz="1100" i="1" dirty="0">
                <a:latin typeface="Arial" panose="020B0604020202020204" pitchFamily="34" charset="0"/>
                <a:cs typeface="Arial" panose="020B0604020202020204" pitchFamily="34" charset="0"/>
              </a:rPr>
              <a:t>Dissemination </a:t>
            </a:r>
            <a:r>
              <a:rPr lang="en-US" sz="1100" i="1" dirty="0" smtClean="0">
                <a:latin typeface="Arial" panose="020B0604020202020204" pitchFamily="34" charset="0"/>
                <a:cs typeface="Arial" panose="020B0604020202020204" pitchFamily="34" charset="0"/>
              </a:rPr>
              <a:t>activity</a:t>
            </a:r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beyond CISI </a:t>
            </a:r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consortium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  </a:t>
            </a:r>
            <a:r>
              <a:rPr lang="pl-PL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by </a:t>
            </a:r>
            <a:r>
              <a:rPr lang="pl-PL" sz="11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Polish</a:t>
            </a:r>
            <a:r>
              <a:rPr lang="pl-PL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 Team in CISI Project: Urszula Markowska-Manista, Monika </a:t>
            </a:r>
            <a:r>
              <a:rPr lang="pl-PL" sz="11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Skura</a:t>
            </a:r>
            <a:r>
              <a:rPr lang="pl-PL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, Małgorzata Żytko, Anna Zielińska, </a:t>
            </a:r>
            <a:r>
              <a:rPr lang="pl-PL" sz="11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Faculty</a:t>
            </a:r>
            <a:r>
              <a:rPr lang="pl-PL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 of </a:t>
            </a:r>
            <a:r>
              <a:rPr lang="pl-PL" sz="11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Education</a:t>
            </a:r>
            <a:r>
              <a:rPr lang="pl-PL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 University of </a:t>
            </a:r>
            <a:r>
              <a:rPr lang="pl-PL" sz="11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Warsaw</a:t>
            </a:r>
            <a:r>
              <a:rPr lang="pl-PL" sz="1200" b="1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pl-PL" sz="12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1200" dirty="0"/>
          </a:p>
        </p:txBody>
      </p:sp>
      <p:sp>
        <p:nvSpPr>
          <p:cNvPr id="6" name="Google Shape;90;p1"/>
          <p:cNvSpPr/>
          <p:nvPr/>
        </p:nvSpPr>
        <p:spPr>
          <a:xfrm>
            <a:off x="0" y="6287415"/>
            <a:ext cx="5172891" cy="570585"/>
          </a:xfrm>
          <a:prstGeom prst="rtTriangle">
            <a:avLst/>
          </a:prstGeom>
          <a:solidFill>
            <a:schemeClr val="accent2"/>
          </a:solidFill>
          <a:ln w="12700" cap="flat" cmpd="sng">
            <a:solidFill>
              <a:srgbClr val="FFC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" name="Google Shape;89;p1"/>
          <p:cNvSpPr/>
          <p:nvPr/>
        </p:nvSpPr>
        <p:spPr>
          <a:xfrm>
            <a:off x="8565737" y="1"/>
            <a:ext cx="3626262" cy="1688122"/>
          </a:xfrm>
          <a:prstGeom prst="rect">
            <a:avLst/>
          </a:prstGeom>
          <a:solidFill>
            <a:schemeClr val="accent2"/>
          </a:solidFill>
          <a:ln w="12700" cap="flat" cmpd="sng">
            <a:solidFill>
              <a:srgbClr val="CC99F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" name="Picture 2" descr="logo projektu CIS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5737" y="610273"/>
            <a:ext cx="2303847" cy="1112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4017448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164</Words>
  <Application>Microsoft Office PowerPoint</Application>
  <PresentationFormat>Widescreen</PresentationFormat>
  <Paragraphs>28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Motyw pakietu Office</vt:lpstr>
      <vt:lpstr>PowerPoint Presentation</vt:lpstr>
      <vt:lpstr>AGENDA</vt:lpstr>
    </vt:vector>
  </TitlesOfParts>
  <Company>PKN ORLEN S.A.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Urszula Markowska</dc:creator>
  <cp:lastModifiedBy>Tamar Makharadze</cp:lastModifiedBy>
  <cp:revision>6</cp:revision>
  <dcterms:created xsi:type="dcterms:W3CDTF">2021-04-23T06:55:27Z</dcterms:created>
  <dcterms:modified xsi:type="dcterms:W3CDTF">2022-02-21T12:25:36Z</dcterms:modified>
</cp:coreProperties>
</file>