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2" r:id="rId4"/>
    <p:sldId id="258" r:id="rId5"/>
    <p:sldId id="257" r:id="rId6"/>
    <p:sldId id="265" r:id="rId7"/>
    <p:sldId id="268" r:id="rId8"/>
    <p:sldId id="269" r:id="rId9"/>
    <p:sldId id="270" r:id="rId10"/>
    <p:sldId id="271" r:id="rId11"/>
    <p:sldId id="267" r:id="rId12"/>
    <p:sldId id="266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61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F09CC-2ADC-4F81-827D-F00C2BC0E560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3ABA0-20D9-4754-801C-E036ED2446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26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6BBCDB-6A75-4D57-8DC3-DFC96441D39D}" type="slidenum">
              <a:t>25</a:t>
            </a:fld>
            <a:endParaRPr lang="-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8225" cy="3441700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19998" y="4679999"/>
            <a:ext cx="6119996" cy="5039999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63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A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084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11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28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39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67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42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38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14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15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15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FC7C-21DA-438A-8BEC-51BB7AEF90CE}" type="datetimeFigureOut">
              <a:rPr lang="en-AU" smtClean="0"/>
              <a:t>14/12/2022</a:t>
            </a:fld>
            <a:endParaRPr lang="en-A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D083-CC76-4038-B7E8-6EF4F3BB2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90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1709" y="1981199"/>
            <a:ext cx="9144000" cy="28540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5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ka-GE" sz="35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ემოციური </a:t>
            </a:r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და ქცევითი დარღვევების მქონე მოსწავლეებთან მუშაობის საფუძვლები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14286" y="5260732"/>
            <a:ext cx="9144000" cy="475989"/>
          </a:xfrm>
        </p:spPr>
        <p:txBody>
          <a:bodyPr/>
          <a:lstStyle/>
          <a:p>
            <a:r>
              <a:rPr lang="ka-G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მონიკა </a:t>
            </a:r>
            <a:r>
              <a:rPr lang="ka-GE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სკურა </a:t>
            </a:r>
            <a:endParaRPr lang="en-A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s://lh3.googleusercontent.com/cs-1QRTNYSX5bNe6_k0MUAluPOVIl558Dl3vv5SfTEcY06sJXOnwqb4fjEZpWiRxHLkfdeVAb1pASuOsmMDVNS8e9MHnXEPl-ixiWD9xJs1PXYz7kBnZVg_YLFWeZB4sBSXF58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77" y="918630"/>
            <a:ext cx="1954059" cy="8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475" y="611437"/>
            <a:ext cx="3930958" cy="14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6743" y="537028"/>
            <a:ext cx="11108645" cy="72571"/>
          </a:xfrm>
        </p:spPr>
        <p:txBody>
          <a:bodyPr>
            <a:noAutofit/>
          </a:bodyPr>
          <a:lstStyle/>
          <a:p>
            <a:pPr algn="ctr"/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როგორ ვიმუშაოთ ქცევითი დარღვევების მქონე ბავშვთან სასკოლო გარემოში?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204686"/>
            <a:ext cx="5489575" cy="476477"/>
          </a:xfrm>
        </p:spPr>
        <p:txBody>
          <a:bodyPr>
            <a:normAutofit/>
          </a:bodyPr>
          <a:lstStyle/>
          <a:p>
            <a:r>
              <a:rPr lang="ka-GE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გამოცდილების გამოსწორება</a:t>
            </a: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000" y="2010229"/>
            <a:ext cx="7885987" cy="43107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a-GE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გამოცდილების გამოსწორება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არის სოციალური გამოცდილება, რომელსაც აქვს ძალა შეცვალოს ბავშვის ხისტი რეაქციის შაბლონები, რომელიც შექმნილია ფსიქოლოგიური ტრავმის შედეგად.</a:t>
            </a:r>
            <a:endParaRPr lang="pl-P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a-GE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არ ადასტურებს ბავშვის იდეებსა და გამოცდილებას, რომელიც გაგმოდინარეობს მისი წარსული გამოცდილებიდან და მიღებული ტრავმებიდან (რადეკის შემთხვევაში, ეს არის რწმენა: მე ცუდი ვარ, არავის ვედარდები)</a:t>
            </a:r>
            <a:r>
              <a:rPr lang="ka-GE" sz="1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ეხმარება ბავშვს განსხვავებულად განიცადოს/დაინახოს საკუთარი თავი და ადამიანებთან ურთიერთობა (არსებობენ ადამიანები, რომლებიც ჩემზე ზრუნავენ, შემიძლია ვენდო მათ; შემიძლია კარგი საქმეების გაკეთება, თანამშრომლობა და ა.შ.).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230" y="4492625"/>
            <a:ext cx="3050948" cy="21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288018"/>
          </a:xfrm>
        </p:spPr>
        <p:txBody>
          <a:bodyPr>
            <a:noAutofit/>
          </a:bodyPr>
          <a:lstStyle/>
          <a:p>
            <a:pPr algn="ctr"/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რთული </a:t>
            </a:r>
            <a:r>
              <a:rPr lang="en-US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VS </a:t>
            </a:r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უწესრიგო ქცევა </a:t>
            </a:r>
            <a:b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Difficult versus disordered Behaviour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3054" y="1342572"/>
            <a:ext cx="8986383" cy="52977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ბავშვის რთული ქცევა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შეიძლება მოხდეს სპორადულად და განპირობებული იყოს კონკრეტული მიზეზებით (მაგ. ბავშვის ცუდი განწყობა, მისთვის რთული მდგომარეობა და ა.შ.)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ასეთ სიტუაციებში, შესაფერისია განმანათლებელი, რომელიც აწესებს მკაფიო მოლოდინებს, გასცემს შესაბამის მხარდაჭერასა და ერევა, როდესაც ბავშვი კვეთს საზღვრებს.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ქცევის დარღვევის შემთხვევაში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არსებობს ჩამოყალიბებული ქცევის პატერნი, რომელიც  ხშირად იჩენს თავს და  არაადეკვატური და დესტრუქციულია სიტუაციასთან მიამრთებაში.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მაშინ სპონტანური საგანმანათლებლო ღონისძიებები საკმარისი არ არის.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საჭიროა ბავშვის პრობლემებზე კარგად მორგებული თანმიმდევრული კორექტირების სტრატეგია (პრობლემის დიაგნოზზე დაფუძნებული), შეძლებისდაგვარად განხორციელებული ყველა აღმზრდელის მიერ.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21" y="4337049"/>
            <a:ext cx="2343150" cy="23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9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5800" cy="433161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სტრატეგიების აგება სკოლაში ბავშვის უწესრიგო ქცევის გამოსასწორებლად</a:t>
            </a:r>
            <a:endParaRPr lang="en-AU" sz="28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283396" y="1422400"/>
            <a:ext cx="5809180" cy="4754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რისი იმედი შეგვიძლია გვქონდეს? რა შეგვიძლია დავეყრდნოთ?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პრობლემის კარგ ანალიზზე დაფუძნებული ქმედებები, რომლებიც მიმართულია კონკრეტულ მიზნებზე უფრო ეფექტურია, ვიდრე ქმედებები, რომლებიც ხშირად ფიქრის გარეშე, ქაოტურად და არათანმიმდევრულად ხორციელდება.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ბევრი ადამიანის ერთობლივ ძალისხმევას უფრო მეტი ძალა აქვს ბავშვზე ან კლასზე გავლენის მოხდენისთვის, ვიდრე თითოეული მათგანის ინდივიდუალურ მუშაობას.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პასუხისმგებლობის სხვებთან გაზიარება და ერთმანეთის მხარდაჭერა, ხელს უწყობს მასწავლებლების ფსიქიკური დატვირთვის შემცირებას რთულ სიტუაციებში. 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727006" y="4712947"/>
            <a:ext cx="5181600" cy="14453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a-GE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გუნდი</a:t>
            </a:r>
            <a:endParaRPr lang="pl-PL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a-G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მასწავლებლები და სპეციალისტები (ფსიქოლოგი, თერაპევტები..)</a:t>
            </a:r>
            <a:endParaRPr lang="en-A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829" y="1422400"/>
            <a:ext cx="4789714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5446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ჯგუფურად მუშაობის წესები</a:t>
            </a:r>
            <a:endParaRPr lang="en-AU" sz="36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35428" y="1277258"/>
            <a:ext cx="6807853" cy="51816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ღიაობისა და ჩართულობის პრინციპი: „ჩვენ ღიად ვაზიარებთ ბავშვის შესახებ ჩვენს ცოდნას“.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განსხვავებულობის პატივისცემის პრინციპი: „ჩვენ გვაქვს უფლება განვსხვავდეთ იმით, თუ როგორ ვუყურებთ ბავშვს“.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პირადი პასუხისმგებლობის პრინციპი: „ყველა თვითონ წყვეტს საკუთარ მონაწილეობას სტრატეგიაში“.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პოზიტიური განტკიცების პრინციპი: „ჩვენ პატივს ვცემთ თითოეული ადამიანის იდეასა და ჩართულობას“.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დისკრეციისა და პასუხისმგბელობის პრინციპი: </a:t>
            </a:r>
            <a:r>
              <a:rPr lang="en-US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ბაშვისა და მისი ოჯახის შესახებ ინფორმაციას ვაზიარებთ მხოლოდ უფლებამოსილ, სანდო პირებთან , ბავშვის პატივისცემითა და მისი ინტერესებიდან გამომდინარე“. </a:t>
            </a:r>
            <a:endParaRPr lang="en-AU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314" y="1886857"/>
            <a:ext cx="3947885" cy="39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5"/>
          </a:xfrm>
        </p:spPr>
        <p:txBody>
          <a:bodyPr>
            <a:noAutofit/>
          </a:bodyPr>
          <a:lstStyle/>
          <a:p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გრაფიკული სიტუაციის ანალიზი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38629" y="1233714"/>
            <a:ext cx="11045371" cy="523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ადეკი, 9 წლის </a:t>
            </a:r>
            <a:endParaRPr lang="pl-P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l-P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ბავშვის რთული ქცევა/ რთული სიტუაცია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ბ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ავშვის ძლიერი მხარე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ატომ იქცევა ასე?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	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როგორ მუშაობა ჭრის მასზე?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				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 არ მუშაობს?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რას გრძნობს ბავშვი?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 სჭირდება ბავშვს?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pl-P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როგორ შეიძლება დავეხმაროთ მას? ქმედების იდეები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გადაწყვეტა იმისა თუ რა უნდა გაკეთდეს (ვის მიერ? როდის? როგორ?)</a:t>
            </a:r>
            <a:endParaRPr lang="pl-P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116" y="902362"/>
            <a:ext cx="2853175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46075"/>
          </a:xfrm>
        </p:spPr>
        <p:txBody>
          <a:bodyPr>
            <a:noAutofit/>
          </a:bodyPr>
          <a:lstStyle/>
          <a:p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რთული ქცევის აღწერა და მიზეზების ძებნა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90286" y="914400"/>
            <a:ext cx="5707289" cy="435429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რთული ქცევა </a:t>
            </a: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90286" y="1450754"/>
            <a:ext cx="6567714" cy="52983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გაკვეთილის დროს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ხშირად, არ იღებს რვეულს, არ აკეთებს ჩანაწერებს, დგება საკუთარი ადგილიდან, დადის საკლასო ოთახში, თამაშობს და ხელს უშლის თანაკლასელებს. </a:t>
            </a:r>
          </a:p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ცუდი დღე აქვს, არის გაღიზიანებული/აგზნებული, ეძახის მეტსახელებს თანაკლასელებს, ხანდახან არტყამს კიდეც მათ და ეწინააღმდეგება მასწავლებელს (ამას არ ვიზამ!) </a:t>
            </a:r>
          </a:p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ზარდასრული მასზე მიაპყრობს ყურადღებას, ის უხეშად პასუხობს, ხანდახან იყენებს ვულგარულ ენას. </a:t>
            </a:r>
          </a:p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ხანდახან, სხვებს ხელს უშლის თამაშში (როდესაც სხვებს არ სურთ მასთან თამაში) და შემდეგ ზრდასრულებთან წუწუნებს . </a:t>
            </a:r>
          </a:p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ის მარტივად ბრაზდება როდესაც რაღაც სხვანაირად ხდება: ანადგურებს რვეულს, ისვრის წიგნს, იყენებს ვულგარულ სიტყვებს. </a:t>
            </a:r>
          </a:p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რაღაცაზე ბრაზობს, ხანდახან, ისეც ხდება რომ საკლასო ოთახიდან გარბის. </a:t>
            </a:r>
          </a:p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ექსკურსიის დროს, იქცევა სახიფათოდ- მაგალითად, მარტო დადის ქუჩაში. </a:t>
            </a:r>
          </a:p>
          <a:p>
            <a:pPr>
              <a:lnSpc>
                <a:spcPct val="17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ხშირად, თავს არიდებს თვალიებით კონტაქტს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70000"/>
              </a:lnSpc>
            </a:pP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8614329" y="1176791"/>
            <a:ext cx="2815672" cy="346075"/>
          </a:xfrm>
        </p:spPr>
        <p:txBody>
          <a:bodyPr>
            <a:normAutofit/>
          </a:bodyPr>
          <a:lstStyle/>
          <a:p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რატომ იქცევა ასე?</a:t>
            </a: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8112642" y="1706952"/>
            <a:ext cx="3789072" cy="504219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 აქვს ცუდი წარსული გამოცდილება და ფსიქოლოგიური ტრამვა. </a:t>
            </a:r>
          </a:p>
          <a:p>
            <a:pPr>
              <a:lnSpc>
                <a:spcPct val="170000"/>
              </a:lnSpc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 არ შეუძლია აგრესიასთან გამკლავება. </a:t>
            </a:r>
          </a:p>
          <a:p>
            <a:pPr>
              <a:lnSpc>
                <a:spcPct val="170000"/>
              </a:lnSpc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ამ მდგომარეობაში, არ შეუძლია საკუთარი ქცევის კონტროლი. </a:t>
            </a:r>
          </a:p>
          <a:p>
            <a:pPr>
              <a:lnSpc>
                <a:spcPct val="170000"/>
              </a:lnSpc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 უარყოფენ სხვა ბავშვები კლასში. </a:t>
            </a:r>
          </a:p>
          <a:p>
            <a:pPr>
              <a:lnSpc>
                <a:spcPct val="170000"/>
              </a:lnSpc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 არ შეუძლია სხვა ბავშვებთან კარგი ურთიერთობის დამყარება. </a:t>
            </a:r>
            <a:endParaRPr lang="en-A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8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77372" y="464457"/>
            <a:ext cx="4441208" cy="2220686"/>
          </a:xfrm>
        </p:spPr>
        <p:txBody>
          <a:bodyPr>
            <a:normAutofit lnSpcReduction="10000"/>
          </a:bodyPr>
          <a:lstStyle/>
          <a:p>
            <a:r>
              <a:rPr lang="pl-P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გრძნობები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ka-GE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ბრაზი, ეჭვიანობა მაშინ, როდესაც ბავშვები ერთად არიან, უარყოფის შეგრძნება, სინდისის ქენჯნა, სევდა, მარტოსულობა, უსამართლობის შეგრძნება, უმწეობის შეგრძნება, როდესაც თავს ვერ აკონტროლებენ,</a:t>
            </a:r>
            <a:r>
              <a:rPr lang="en-US" sz="1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discouragement</a:t>
            </a:r>
            <a:endParaRPr lang="en-AU" sz="1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77372" y="3226086"/>
            <a:ext cx="5620204" cy="3363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ka-GE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საჭიროებები</a:t>
            </a:r>
            <a:endParaRPr lang="pl-PL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კლასში მიკუთვნებულობა; ზრდასრულების (მშობლებისა და მასწავლებლების) მხირიდან მხარდაჭერა, განსაკუთრებით, აჟიოტაჟის მდგომარეობაში ყოფნისას.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მისი ქცევის შეჩერება/შეწყვეტა , თვით-კონტროლში დახმარების გაწევა;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მკაფიო საზღვრების არსებობა, თანმიმდევრულობა უფროსების მხრიდან სიკეთესა და ზრუნვასთან ერთად;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შეეძლოს საკუთარი ინტერსების გამოვლენა, გამოჩენა...</a:t>
            </a:r>
            <a:endParaRPr lang="en-A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25540" y="464457"/>
            <a:ext cx="5750830" cy="36285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ძლიერი მხარეები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a-GE" sz="1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ხანდახან, მასწავლებელს ეხმარება - მააგლითად, მერხების მოწყობა; </a:t>
            </a:r>
          </a:p>
          <a:p>
            <a:pPr>
              <a:lnSpc>
                <a:spcPct val="150000"/>
              </a:lnSpc>
            </a:pPr>
            <a:r>
              <a:rPr lang="ka-GE" sz="1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რაიმე საქმეს მოხალისეობრივად და წარმატებით ახორცლებს;</a:t>
            </a:r>
          </a:p>
          <a:p>
            <a:pPr>
              <a:lnSpc>
                <a:spcPct val="150000"/>
              </a:lnSpc>
            </a:pPr>
            <a:r>
              <a:rPr lang="ka-GE" sz="1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კარგი დღე აქვს, ცდილობს კარგად მოიქცეს კლასში და იმუშაოს; </a:t>
            </a:r>
          </a:p>
          <a:p>
            <a:pPr>
              <a:lnSpc>
                <a:spcPct val="150000"/>
              </a:lnSpc>
            </a:pPr>
            <a:r>
              <a:rPr lang="ka-GE" sz="1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აქვს უნარი მოახდინოს საკუთარ ქცევაზე რეფლექსია, მოიხადოს ბოდიში (ერთი-ერთზე საუბრისას, როდესაც ზრდასრულსაც შეუძლია კარგად მოექცეს მას)</a:t>
            </a:r>
          </a:p>
          <a:p>
            <a:pPr>
              <a:lnSpc>
                <a:spcPct val="150000"/>
              </a:lnSpc>
            </a:pPr>
            <a:r>
              <a:rPr lang="ka-GE" sz="1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მისთვის ნათელია, როცა მასწავლებელი უხსნის რაღაცას პირისპირ;</a:t>
            </a:r>
          </a:p>
          <a:p>
            <a:pPr>
              <a:lnSpc>
                <a:spcPct val="150000"/>
              </a:lnSpc>
            </a:pPr>
            <a:r>
              <a:rPr lang="ka-GE" sz="13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უყვარს ბუნება და ბევრი რამ იცის მის შესახებ</a:t>
            </a:r>
            <a:endParaRPr lang="en-AU" sz="13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103" y="4473082"/>
            <a:ext cx="3212126" cy="21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8344" y="607443"/>
            <a:ext cx="8507980" cy="32797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 მუშაობს?</a:t>
            </a:r>
            <a:endParaRPr lang="en-US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ka-GE" sz="1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სიმშვიდე ზრდასრულების მხრიდან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ka-GE" sz="1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ნათელი შედეგები</a:t>
            </a:r>
            <a:endParaRPr lang="en-US" sz="17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ka-GE" sz="1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ზრდასრულის მხრიდან გაფრთხილების მიღება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ka-GE" sz="1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მოკლე გზავნილები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ka-GE" sz="1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ჯილდო, შექება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ka-GE" sz="17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ხანდახან, შეუძლია თავის კონტროლი თუ ცოტახნით დატოვებთ მარტო</a:t>
            </a:r>
            <a:endParaRPr lang="en-AU" sz="17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344" y="4506195"/>
            <a:ext cx="7707086" cy="2177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 არ მუშაობს?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C00000"/>
              </a:buClr>
              <a:buFont typeface="Calibri Light" panose="020F0302020204030204" pitchFamily="34" charset="0"/>
              <a:buChar char="×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დასჯა,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C00000"/>
              </a:buClr>
              <a:buFont typeface="Calibri Light" panose="020F0302020204030204" pitchFamily="34" charset="0"/>
              <a:buChar char="×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ჩანაწერების გაკეთება,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C00000"/>
              </a:buClr>
              <a:buFont typeface="Calibri Light" panose="020F0302020204030204" pitchFamily="34" charset="0"/>
              <a:buChar char="×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ყვირილი, მუქარა, ჩხუბი,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C00000"/>
              </a:buClr>
              <a:buFont typeface="Calibri Light" panose="020F0302020204030204" pitchFamily="34" charset="0"/>
              <a:buChar char="×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ზრდასრულის მიერ გრძელი ახსნა-განმარტებები და დარიგებები</a:t>
            </a: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964" y="2046759"/>
            <a:ext cx="4575214" cy="276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2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23538"/>
            <a:ext cx="10515600" cy="45719"/>
          </a:xfrm>
        </p:spPr>
        <p:txBody>
          <a:bodyPr>
            <a:noAutofit/>
          </a:bodyPr>
          <a:lstStyle/>
          <a:p>
            <a:r>
              <a:rPr lang="pl-PL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ი</a:t>
            </a:r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დეები ქმედებისთვის </a:t>
            </a:r>
            <a:r>
              <a:rPr lang="en-A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A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4057"/>
            <a:ext cx="10515600" cy="55734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a-G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სკოლის ფსიქოლოგები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კლასის მასწავლებელთან ერთად, დადეთ კონტრაქტი რადეკთან, „</a:t>
            </a:r>
            <a:r>
              <a:rPr lang="en-US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suspension of arms”-</a:t>
            </a: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ის პრინციპზე დაყრდობით- ‘</a:t>
            </a:r>
            <a:r>
              <a:rPr lang="ka-GE" sz="1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რადეკ, ჩვენ არ გვინდა შენთან ბრძოლა, ჩვენ შენი დახმარება გვსურს’.  </a:t>
            </a: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კონტრაქტის მიზანია, კონტრაქტის მიზანია სწავლისა და ქცევის ცვლილების მოტივაცია მცირე წარმატებებისა და პოზიტიური გამოხმაურებისა და ქულების სისტემის მეშვეობით (მასწავლებელთან თანამშრომლობით).</a:t>
            </a:r>
            <a:r>
              <a:rPr lang="ka-GE" sz="17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a-GE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რადეკზე ინდივიდუალური ზრუნვა (მიზნები: ქცევის კონტროლი, ემოციური მხარდაჭერა, კონსტრუქციული ქცევის სწავლება)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რადეკთან შეხვედრა და მისი მხარდაჭერა ‘ხელშეკრულების’ განხორციელებაში, საკუთარი და სხვისი ქცევის გაგებაში, კონსტრუქციული გადაწყვეტილებების პოვნაში იმ რთულ სიტუაციებში, რომელშიც ის არის ჩართული და ა.შ.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მუშაობა მასთან,იმისთვის რომ  ისწავლოს საკუთარი თავის კარგად ყოფნის მდგომარეობაში  ამოცნობა და ისეთი ქცევების შემუშავება, რომელიც შეამცირებს მის აგზნებას;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a-GE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აქტივობები, რომლებიც აუმჯობესებენ და ანაზღაურებენ განვითარების დეფიციტს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დედასთან თანამშრომლობა- მისთვის სკოლაში შექმნი სტრატეგიის გაცნობა;  სტრატეგიაში დედისთვის ამოცანების ერთობლივად გაწერა. 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6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9313" y="261256"/>
            <a:ext cx="11625943" cy="641531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a-GE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კლასის მასწავლებელი</a:t>
            </a:r>
            <a:endParaRPr lang="en-US" sz="1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0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რადეკისთვის ინდ. პროექტი</a:t>
            </a:r>
            <a:r>
              <a:rPr lang="en-US" sz="10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(მ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ისი ინტერესების გამოყენება</a:t>
            </a: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) - 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მაგ. კლასის ზოოპარკში ვიზიტის გაიდის მომზადება, სადაც თავმოყრილი იქნება საინტერესო ინფორმაცია ყველა ცხოველზე</a:t>
            </a: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ამ დავალებაში, მისი მხარდამჭერი შეიძლება იყოს უფროსი, მაგალითად, </a:t>
            </a: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day-room 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მასწავლებელი).</a:t>
            </a:r>
          </a:p>
          <a:p>
            <a:pPr>
              <a:lnSpc>
                <a:spcPct val="150000"/>
              </a:lnSpc>
            </a:pPr>
            <a:r>
              <a:rPr lang="ka-GE" sz="10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პროექტის განხორციელება მთელი კლასისთვის 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 თანამშრომლობისა და გუნდური ინტეგრაციის შესაძლებლობის უზრუნველყოფა.</a:t>
            </a:r>
          </a:p>
          <a:p>
            <a:pPr>
              <a:lnSpc>
                <a:spcPct val="150000"/>
              </a:lnSpc>
            </a:pPr>
            <a:r>
              <a:rPr lang="ka-GE" sz="10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პრინციპის გაცნობა, რომ თითოეული მოსწავლე პასუხისმგებელია საკუთარ ქცევაზე,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რათა თავიდან ავირიდოთ რადეკზე გადაბრალების ფაქტები.</a:t>
            </a:r>
          </a:p>
          <a:p>
            <a:pPr>
              <a:lnSpc>
                <a:spcPct val="150000"/>
              </a:lnSpc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კლასთან ერთად </a:t>
            </a:r>
            <a:r>
              <a:rPr lang="ka-GE" sz="10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რადეკის რთულ ქცევაზე რეაგირებისთვის 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კარგი გზების შემუშავება</a:t>
            </a: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a-GE" sz="10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სტუდენტის როლის დანერგვა</a:t>
            </a:r>
            <a:r>
              <a:rPr lang="en-US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რადეკი თანდათან სწავლობს საჭირო ქცევებს, რომლებიც წახალისებულია ქულების მინიჭების სისტემით ამ სისტემის დანერგვა შესაძლებელია მთელ კლასში)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მერხთან ჯდომა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მასწავლებლის მითითებით წიგნისა და რვეულის ამოღება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ჩაწერების გაკეთება რვეულში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ჩუმად ყოფნა დავალების შესრულებისას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ხელის აწევით საუბარი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წახალისება: საჩუქარი მასწავლებლისგან; ტკბილეული სახლში (დედასთან შეთანხმებით),  ჯილდო- ახალი სასკოლო ნივთები და სხვა. </a:t>
            </a:r>
          </a:p>
          <a:p>
            <a:pPr>
              <a:lnSpc>
                <a:spcPct val="150000"/>
              </a:lnSpc>
            </a:pPr>
            <a:r>
              <a:rPr lang="ka-GE" sz="10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საკლასო მოგზაურობის მომზადება </a:t>
            </a: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(როდესაც არსებობს მკაფიო წესები და მისი დარღვევის შესაბამისი შედეგები, რადეკისთვის ეს არის შესაძლებლობა რომ კლასის გარეთ უკეთ იფუნქციონიროს,)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მოსწავლეები:</a:t>
            </a:r>
            <a:endParaRPr lang="en-US" sz="1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იციან  სად მიდიან და ელიან ამას, როგორც მნიშვნელოვან ღონისძიებას,</a:t>
            </a:r>
          </a:p>
          <a:p>
            <a:pPr>
              <a:lnSpc>
                <a:spcPct val="150000"/>
              </a:lnSpc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ქცევის წესები დანერგილია, მაგ. ქუჩაში, კინოში და სხვა. </a:t>
            </a:r>
          </a:p>
          <a:p>
            <a:pPr>
              <a:lnSpc>
                <a:spcPct val="150000"/>
              </a:lnSpc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შემდეგ, კლასგარეშე აქტივობა შეჯამებულია- რა იყო კარგი, რა -ცუდი და ა.შ. </a:t>
            </a:r>
          </a:p>
          <a:p>
            <a:pPr>
              <a:lnSpc>
                <a:spcPct val="150000"/>
              </a:lnSpc>
            </a:pPr>
            <a:r>
              <a:rPr lang="ka-GE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მოსწავლე, რომელიც უხეშად არღვევს წესებს, არ იღებს მონაწილეობას შემდეგ გასვლაში, მაგრამ შემდეგ ისევ ეძლევა შანსი.</a:t>
            </a:r>
            <a:endParaRPr lang="en-A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58989"/>
          </a:xfrm>
        </p:spPr>
        <p:txBody>
          <a:bodyPr>
            <a:noAutofit/>
          </a:bodyPr>
          <a:lstStyle/>
          <a:p>
            <a:pPr algn="ctr"/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ქცევითი სირთულეების განსაზღვრა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75623" y="1215774"/>
            <a:ext cx="6096576" cy="148045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ka-GE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"</a:t>
            </a:r>
            <a:r>
              <a:rPr lang="ka-GE" sz="2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მოსწავლე ქცევითი და ემოციური სირთულეებით",</a:t>
            </a:r>
          </a:p>
          <a:p>
            <a:pPr>
              <a:lnSpc>
                <a:spcPct val="160000"/>
              </a:lnSpc>
            </a:pPr>
            <a:r>
              <a:rPr lang="ka-GE" sz="2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"მოსწავლე ქცევითი და ემოციური დარღვევებით",</a:t>
            </a:r>
          </a:p>
          <a:p>
            <a:pPr>
              <a:lnSpc>
                <a:spcPct val="160000"/>
              </a:lnSpc>
            </a:pPr>
            <a:r>
              <a:rPr lang="ka-GE" sz="26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"მოსწავლე, რომელიც არღვევს დისციპლინას"</a:t>
            </a:r>
            <a:endParaRPr lang="en-AU" sz="26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44741" y="3846285"/>
            <a:ext cx="5475061" cy="2662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ემოციური და ქცევითი გამოწვევების მქონე მოსწავლეები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სპეციალური საჭიროებები საკლასო ოთახში მოქცევასთან, სოციალურ უნარებთან, სკოლაში სწავლსათან დაკავშირებით</a:t>
            </a:r>
            <a:endParaRPr lang="en-A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6172200" y="1029941"/>
            <a:ext cx="5569856" cy="18521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ka-GE" dirty="0">
                <a:latin typeface="Calibri Light" panose="020F0302020204030204" pitchFamily="34" charset="0"/>
                <a:cs typeface="Calibri Light" panose="020F0302020204030204" pitchFamily="34" charset="0"/>
              </a:rPr>
              <a:t>ქცევის გამეორების ნებისმიერი პატერნი (...) რომელიც რისკის ქვეშ აყენებს ოპტიმალურ სწავლასა ან თანატოლენთან და ზრდასრულებთან პროსოციალურ ურთიერთობაში მონაწილეობას“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(Smith 2003)</a:t>
            </a: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6172199" y="3846285"/>
            <a:ext cx="5569857" cy="23433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მოსწავლე კლასში, რომელიც წარუმატებელია </a:t>
            </a:r>
            <a:r>
              <a:rPr lang="ka-GE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სწავლაში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ან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ვისაც დახმარების გარეშე უჭირს სწავლისთვის საჭირო და თანატოლებთან ურთიერთობის უნარების შეძენა </a:t>
            </a: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7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000" y="308344"/>
            <a:ext cx="11411098" cy="6353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ყველა მასწავლებელი: </a:t>
            </a:r>
          </a:p>
          <a:p>
            <a:pPr marL="0" indent="0">
              <a:buNone/>
            </a:pP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აჩვენებს რადეკს საკუთარ </a:t>
            </a:r>
            <a:r>
              <a:rPr lang="ka-GE" sz="15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კეთილგანწყობას</a:t>
            </a: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ka-GE" sz="15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 მიხარია შენი ნახვა...შენ მნიშვნელოვანი ხარ, მომწონხარ, მადარდებ როგორ ხარ“... </a:t>
            </a:r>
          </a:p>
          <a:p>
            <a:pPr>
              <a:lnSpc>
                <a:spcPct val="150000"/>
              </a:lnSpc>
            </a:pP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ცდილობს </a:t>
            </a:r>
            <a:r>
              <a:rPr lang="ka-GE" sz="15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დაამყარონ მასთან ინდივიდუალური კონტაქტი</a:t>
            </a: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შეუთანხმდნენ კლასში ქცევის გარკვეულ წესებს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ამხნევებს რადეკს რთულს სიტუაციებში </a:t>
            </a:r>
            <a:r>
              <a:rPr lang="ka-GE" sz="15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„რადეკ, შენ შეგიძლია... შენ შეგიძლია... მე ვიცი, რომ შენ თვითონ შეგიძლია...“</a:t>
            </a:r>
          </a:p>
          <a:p>
            <a:pPr>
              <a:lnSpc>
                <a:spcPct val="150000"/>
              </a:lnSpc>
            </a:pPr>
            <a:r>
              <a:rPr lang="ka-GE" sz="15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ამტკიცებს რადეკის თანამშრომლობის გამოხატულებებს</a:t>
            </a: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აღწერითი ქების სახით</a:t>
            </a:r>
            <a:r>
              <a:rPr lang="pl-PL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დღეს შენ დამოუკიდებლად შეუდექი დავალების შესრულება და ის ბოლომდე მიიყვანე... შენ გამოხატე სურვილი გეპასუხა კითხვაზე და მოთმინებით დამელოდე, სანამ მოგეცა კითხვაზე პასუხის საშუალება“. </a:t>
            </a: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5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მხარს უჭერს მარცხის დროს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: „</a:t>
            </a: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ეს რთული იყო, მაგრამ მე დავინახე რომ ეს რთული იყო, მე დავინახე რომ შენ სცადე- ეს ითვლება“. </a:t>
            </a:r>
          </a:p>
          <a:p>
            <a:pPr>
              <a:lnSpc>
                <a:spcPct val="150000"/>
              </a:lnSpc>
            </a:pPr>
            <a:r>
              <a:rPr lang="ka-GE" sz="15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ახსენებს წესებს</a:t>
            </a: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მაშინ, როდესაც რადეკი ცუდად იქცევა: „რადეკ, ჩვენ აქ არ დავრბივართ“, „ჩვენ ერთამენს სახელებით მივმათავთ“.</a:t>
            </a:r>
          </a:p>
          <a:p>
            <a:pPr>
              <a:lnSpc>
                <a:spcPct val="150000"/>
              </a:lnSpc>
            </a:pPr>
            <a:r>
              <a:rPr lang="ka-GE" sz="1500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მტკიცედ და ყურადღებით აწესებს საზღვრებს:</a:t>
            </a:r>
            <a:r>
              <a:rPr lang="ka-GE" sz="15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"არ მინდა, რომ თანაკლასელებს მეტსახელები დაუძახო. მინდა, აქ მეგობრები გყავდეს და არა მტრები“</a:t>
            </a:r>
          </a:p>
          <a:p>
            <a:pPr>
              <a:lnSpc>
                <a:spcPct val="150000"/>
              </a:lnSpc>
            </a:pPr>
            <a:r>
              <a:rPr lang="ka-GE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რადეკი აჟიტირებულია/გაღიზიანებულია და იწყებს არასათანადო ქცევას, მასწაველებლი რთავს მას ნებას რომ დატოვოს საკლასო ოთახი როგორც ბოლო საშუალება, რადეკი მიდის მასწავლებლის კაბინეტში, სადაც ის დამოუკიდებლად ასრულებს გაკვეთილზე არსებულ დავალებებს.</a:t>
            </a:r>
            <a:endParaRPr lang="en-AU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428" y="219417"/>
            <a:ext cx="10515600" cy="478970"/>
          </a:xfrm>
        </p:spPr>
        <p:txBody>
          <a:bodyPr>
            <a:noAutofit/>
          </a:bodyPr>
          <a:lstStyle/>
          <a:p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მეთოდის უპირატესობები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428" y="1611941"/>
            <a:ext cx="10515600" cy="51081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ყველა შესაბამისი ინფორმაციის შეგროვება აჩვენებს ბავშვის ან კლასის ფუნქციონირების სრულ სურათს და გვაძლევს პრობლემის კარგი დიაგნოსტიკის საფუძველს.</a:t>
            </a:r>
          </a:p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მასწავლებლის ჩართვა, რომლებიც ასწავლიან ბავშვს,გვაძლევს კარგად მიზანმიმართული და ინტენსიური ქმედებების შესაძლებლობას.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მოსწავლის შესახებ არსებული სტეროტიპების დამსხვრევა, მასწავლებელბს შესაძლებლობას აძლევს დაფიქრდნენ საკუთარ საჭიროებებზე/გამოწვევებზე. </a:t>
            </a:r>
          </a:p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გუნდური მუშაობა, დავალებების გადანაწილება შესაძლებელს ხდის რომ ვიგრძნოთ კმაყოფილება ეფექტური თანამშრომლობისგან, გამოცდილებების გაზიარებისგან, საგანმანათლებლო სირთულეების დაძლევის იმედის გაზრდით. </a:t>
            </a:r>
          </a:p>
          <a:p>
            <a:pPr>
              <a:lnSpc>
                <a:spcPct val="15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პრობლემების შესახებ მეტი ინფორმირებულობა, ზრდის იმის შანსს რომ მასწავლებლები უფრო სწრაფად შეამჩნევენ მათ და მოახდენენ სწრაფ რეაგირებას, რაც ხელს შეუშლის ამ პრობლემების გაზრდას/გამძაფრებას.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622" y="9746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85370"/>
            <a:ext cx="10515600" cy="87087"/>
          </a:xfrm>
        </p:spPr>
        <p:txBody>
          <a:bodyPr>
            <a:noAutofit/>
          </a:bodyPr>
          <a:lstStyle/>
          <a:p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მეთოდის ეფექტურობის წინაპირობები</a:t>
            </a:r>
            <a:r>
              <a:rPr lang="en-US" sz="3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5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AU" sz="3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8558"/>
            <a:ext cx="10265229" cy="51142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მხარდაჭერა სკოლის დირექტორისგან, რომელიც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342900" indent="-342900">
              <a:lnSpc>
                <a:spcPct val="160000"/>
              </a:lnSpc>
              <a:buAutoNum type="alphaLcPeriod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გამოხატავს ძლიერ მოლოდინს მასწავლებლების პასუხისმგებლობასთან დაკავშირებით მოსწავლეთა რთული ქცევის პრობლემების გადაჭრაში,</a:t>
            </a:r>
          </a:p>
          <a:p>
            <a:pPr marL="342900" indent="-342900">
              <a:lnSpc>
                <a:spcPct val="160000"/>
              </a:lnSpc>
              <a:buAutoNum type="alphaLcPeriod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ნათლად განსაზღვრავს სკოლის პედაგოგის ან ფსიქოლოგის, როგორც კონსულტანტისა და საგანმანათლებლო გუნდის ლიდერის როლს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მასწავლებელთა მზადყოფნა რომ ჩაერთონ საგანმანათლებლო მუშაობაში მოსწავლეებთან და ითანამშრომლონ სირთულეების გამომწვევ მოსწავლეებთან მუშაობის სტრატეგიების შემუშავებასა და განხორციელებაში.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თანმიმდევრულობა მოქმედებაში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ერთი სტრატეგიის გაცნობიერება არ არის საკმარისი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ისინი, ვინც  გადაწყვეტენ ამ გზის გავლას, უნდა გაუძლონ და დაძლიოს წინააღმდეგობა საკუთარ თავსა და სხვებში, იყვნენ მამაცი და გაბედული. საკუთარ თავში და სხვებში. </a:t>
            </a: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152736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82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6704"/>
          </a:xfrm>
        </p:spPr>
        <p:txBody>
          <a:bodyPr>
            <a:noAutofit/>
          </a:bodyPr>
          <a:lstStyle/>
          <a:p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გამოყენებული ლიტერატურა 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57" y="1219200"/>
            <a:ext cx="10889343" cy="550091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Karasowska A., (2009), Profilaktyka na co dzień. Metoda budowania strategii w pracy z dzieckiem i klasą, Warszawa: PARPAMEDIA.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Karasowska A., (2006), Profilaktyka na co dzień. Jak wychowywać i uczyć dzieci z zaburzeniami zachowania., Warszawa: Wyd. Edukacyjne PARPA.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Sawicka K., (1999), Socjoterapia, Warszawa: Centrum Metodyczne Pomocy Psychologiczno-Pedagogicznej MEN,.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Skura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M. 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(2020), Positive behavioural support at schools via designing supportive learning environments,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Interdyscyplinarne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Konteksty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Pedagogiki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Specjalnej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, 31: 241-266. DOI: https://doi.org/10.14746/ikps.2020.310.11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Skura &amp; Wheeler 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J. J.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(2020);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Zastosowanie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Modelu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Pozytywnej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Interwencji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Wspierania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Zachowań w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pracy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edukacyjnej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wychowawczej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z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uczniami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ze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specjalnymi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potrzebami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edukacyjnymi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/ Application of the Model of Positive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Behavioral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Interventions and Supports in educational work with SEN students;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Niepełnosprawność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Dyskursy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Pedagogiki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Specjalnej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, 3 (39): 72-96;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Strzemieczny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J., (1993),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Zajęcia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socjoterapeutyczne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dla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dzieci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młodzieży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Warszawa:PTP</a:t>
            </a: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Smith B., Fox L.(2003), Systems of service delivery: A synthesis of evidence relevant to young children at risk of or who have challenging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behavior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Center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 for Evidence-based Practice: Young Children with Challenging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Behavior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. Available: www. </a:t>
            </a:r>
            <a:r>
              <a:rPr lang="en-A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challengingbehavior</a:t>
            </a:r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. org (Smith &amp; Fox, 2003, p. 6)</a:t>
            </a:r>
          </a:p>
          <a:p>
            <a:pPr marL="0" indent="0">
              <a:lnSpc>
                <a:spcPct val="170000"/>
              </a:lnSpc>
              <a:buNone/>
            </a:pP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59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600" y="12305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a-G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შესვენების შემდეგ, თუ მოვახერხეთ - 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workshop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ka-G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შემთხვევის შესწავლა 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ka-G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გონებრივი რუკა 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ka-GE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მომზადებული/დაგეგმილი ასისტირება </a:t>
            </a:r>
            <a:endParaRPr lang="en-A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66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867547" y="522536"/>
            <a:ext cx="10456906" cy="1354618"/>
          </a:xfrm>
        </p:spPr>
        <p:txBody>
          <a:bodyPr>
            <a:normAutofit/>
          </a:bodyPr>
          <a:lstStyle/>
          <a:p>
            <a:pPr lvl="0" algn="ctr"/>
            <a:r>
              <a:rPr lang="pl-P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hank you for your attention</a:t>
            </a:r>
            <a:r>
              <a:rPr lang="pl-P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 </a:t>
            </a:r>
            <a:r>
              <a:rPr lang="pl-P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</a:t>
            </a:r>
            <a:r>
              <a:rPr lang="pl-P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pl-P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ka-G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გმადლობთ ყურადღებისთვის</a:t>
            </a:r>
            <a:endParaRPr lang="pl-PL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51" y="1877154"/>
            <a:ext cx="878509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4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7029" y="365126"/>
            <a:ext cx="10818359" cy="375103"/>
          </a:xfrm>
        </p:spPr>
        <p:txBody>
          <a:bodyPr>
            <a:noAutofit/>
          </a:bodyPr>
          <a:lstStyle/>
          <a:p>
            <a:pPr algn="ctr"/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მოსწავლის დისფუნქციური ქცევის განსაზღვრა 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33335" y="843976"/>
            <a:ext cx="8520246" cy="5170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მოსწავლესთან დაკავშირებული</a:t>
            </a:r>
            <a:endParaRPr lang="en-US" sz="1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განვითარების კრიზები, ნერვული სისტემის დისფუნქციები (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ADHD),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სხვა ფსიქიკური დარღვევები, ჯანმრთელობის პრობლემები, ტემპერამენტული თვისებები და ა.შ.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ოჯახთან დაკავშირებული</a:t>
            </a:r>
            <a:endParaRPr lang="en-US" sz="1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მშობლების შეცდომები, აღზრდასთან დაკავშირებული უნარების ნაკლებობა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ოჯახური ცხოვრების პათოლოგია, ოჯახური როლების დისფუნქცია (ბავშვი იღებს ქცევის არაადეკვატურ მოდელებს, ზიანდება, განიცდის ფსიქოლოგიურ ტრავმას, უგულებელყოფილია მისი საჭიროებები).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დაწესებულებაში (სკოლა, საერთო ოთახი) გარემოს ფუნქციონირებასთან დაკავშირებული საკითხები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დაწესებულებაში არსებული გარემო (სკოლა, საბავშვო ბაღი) შეიძლება ხასიათდებოდეს დამრიგებლის შეცდომებით, ჯგუფში შეუსაბამო ურთიერთობებით, თანატოლების ძალადობით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AU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97" y="1593285"/>
            <a:ext cx="290194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914" y="365126"/>
            <a:ext cx="10934474" cy="389618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რა არის დისფუნქციური ქცევა?</a:t>
            </a:r>
            <a:endParaRPr lang="en-AU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61256" y="3318553"/>
            <a:ext cx="5553917" cy="32128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ქცევითი დარღვევები შეიძლება გამოწვეული იყოს: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გარემო ფაქტორების ურთიერთქმედება (დისფუნქცია აღზრდის გარემოში, განსაკუთრებით ბავშვზე ძალადობა)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ბიოლოგიური ფაქტორები (ნერვული სისტემის დისფუნქცია).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ტემპერამენტული თვისებები შეიძლება იყოს მნიშვნელოვანი ასეთი დარღვევების განვითარებაში 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879772" y="1436914"/>
            <a:ext cx="4475616" cy="624115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გ</a:t>
            </a:r>
            <a:r>
              <a:rPr lang="ka-GE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არემო მიზეზები</a:t>
            </a:r>
            <a:endParaRPr lang="en-AU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560456" y="2505075"/>
            <a:ext cx="4794931" cy="368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ფსიქოლოგიური პერსპექტივა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- ქცევითი დარღვევები, როგორც ბავშვის მიერ განცდილი ფსიქოლოგიური ტრავმის შედეგები, ყველაზე ხშირად მის ოჯახურ გარემოში.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სოციალური პერსპექტივა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ქცევის დარღვევები, როგორც დისფუნქციური პროცესები, რომლებიც ხდება სასკოლო გარემოში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125673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02532"/>
          </a:xfrm>
        </p:spPr>
        <p:txBody>
          <a:bodyPr>
            <a:normAutofit fontScale="90000"/>
          </a:bodyPr>
          <a:lstStyle/>
          <a:p>
            <a:pPr algn="ctr"/>
            <a:r>
              <a:rPr lang="en-A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900" b="1" i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რადეკის საქმე</a:t>
            </a:r>
            <a:endParaRPr lang="en-AU" sz="3900" b="1" i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551543" y="834571"/>
            <a:ext cx="8371114" cy="696686"/>
          </a:xfrm>
        </p:spPr>
        <p:txBody>
          <a:bodyPr>
            <a:normAutofit/>
          </a:bodyPr>
          <a:lstStyle/>
          <a:p>
            <a:r>
              <a:rPr lang="ka-G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9 წლის, სკოლაში სიარული დაიწყო გვიან, ითვლება "რთულ ბავშვად"</a:t>
            </a:r>
            <a:endParaRPr lang="en-AU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362858" y="2394856"/>
            <a:ext cx="10992530" cy="4194629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გაკვეთილის დროს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ხშირ შემთხვევაში, არ ხმარობს რვეულს, არ აკეთებს ჩანაწერებს, დგება ადგილიდან, დადის საკლასო ოთახში, თამაშობს და ამით ყურადღებას აფანტინებს თანაკლასელებს.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ცუდი დღე აქვს- აჟიტირებულია, არჩევს ბავშვებს, ეძახის სახელებს, ხანდახან ურტყამს კიდეც და მასწავლებელს ეწინააღმდეგება (არ გავაკეთებ!).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ზრდასრული ყურადღებას აქცევს, არ რეაგირებს ან პასუხობს უხეშად, ხანდახან ვულგარულადაც. 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ხანდახან, ხელს უშლის სხვა ბაშვებს თამაშში (როდესაც მათ არ უნდათ მისი თამაშში ჩართვა), შემდეგ ზრდასრულთან წუწუნებს ამის შესახებ.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რაღაც ისე არ მიდის, როგორც უნდა, ძალიან მარტივად ბრაზდება: ანადგურებს რვეულს, ისვრის წიგნს, ხანდახან ამბობს უცენზურო სიტყვებს.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რაღაცის გამო ცუდ ხასიათზე დგება, შეიძლება გაიქცეს გაკვეთილიდან ან საერთო ოთახიდან.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ექსკურსიის დროს, იქცევა სახიფათოდ- მაგალითად, ქუჩაში მარტო მიდის.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ხშირად, თავს არიდებს თვალებით კონტაქტს.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657" y="297089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93486"/>
            <a:ext cx="10515600" cy="217714"/>
          </a:xfrm>
        </p:spPr>
        <p:txBody>
          <a:bodyPr>
            <a:noAutofit/>
          </a:bodyPr>
          <a:lstStyle/>
          <a:p>
            <a:pPr algn="ctr"/>
            <a:r>
              <a:rPr lang="ka-GE" sz="3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შემაწუხებელი ქცევის მახასიათებლები </a:t>
            </a:r>
            <a:endParaRPr lang="en-AU" sz="35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0571" y="1342571"/>
            <a:ext cx="10268939" cy="55154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სიტუაციასთან მიმართებაში არაადეკვატურია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ქცევა არ ითვალისწინებს სიტუაციის ინდივიდუალურ მახასიათებლებს, არის ირაციონალური და, შესაბამისად, უცნაურად ან შოკისმომგვრელი ჩანს მათთვის, ვინც ამას აკვირდება.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ხისტია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სხვადასხვა სიტუაციებში წარმოაჩენს ქცევის გარკვეულ სტერეოტიპს - სხვებთან მიმართებაში, რეაგირებს პროვოკაციულად და აგრესიულად, განურჩევლად ცვალებადი გარემოსა და ადამიანებისა; ამავდროულად, ახასიათებს ქცევის სხვა პატერნების ნაკლებობა მაგ. თანამშრომლობა, სიკეთე, მზრუნველობა და ა.შ.).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საზიანოა საგნისა და გარემოსთვის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რადეკი არღვევს სასკოლო ცხოვრების წესებს, ასევე სოციალურ წესებს, რომლებიც განსაზღვრავს თუ როგორ ურთიერთობენ ადამიანები ერთმანეთთან; მისი ქცევა უხერხულ მდგომარეობაში აყენებს სხვებს, რევს გაკვეთილებს, აფერხებს სწავლას, იწვევს ბრაზს, უმწეობას, ზოგჯერ შიშს).</a:t>
            </a:r>
            <a:endParaRPr lang="ka-GE" sz="16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ka-GE" sz="1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თან ახლავს უსიამოვნო ემოციები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რადეკი, ალბათ, ბევრ რთულ გრძნობას განიცდის: ბრაზი, შფოთვა, მარტოობა და ა.შ.)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9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276" y="0"/>
            <a:ext cx="3007394" cy="2296011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540673"/>
            <a:ext cx="8939007" cy="6073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ქცევითი დარღვევების</a:t>
            </a:r>
            <a:br>
              <a:rPr lang="ka-GE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ka-GE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ოჯახური დეტერმინანტები</a:t>
            </a:r>
            <a:endParaRPr lang="en-AU" sz="30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35429" y="2113587"/>
            <a:ext cx="5341258" cy="3506854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გადაადგილდგებოდნენ ადგილიდან ადგილზე.</a:t>
            </a:r>
            <a:endParaRPr lang="pl-P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6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ის იყო დედის მიმართ ძალადობის მოწმე.</a:t>
            </a:r>
          </a:p>
          <a:p>
            <a:pPr>
              <a:lnSpc>
                <a:spcPct val="16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მისი დედა რეაგირებს ბრაზით და სჯის უარყოფით (უმადური ხარ, არ გელაპარაკები, თუ არ შეიცვლები, დაწესებულებაში გაგგზავნი)</a:t>
            </a:r>
            <a:r>
              <a:rPr lang="pl-PL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ka-G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6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მას ჩამოუყალიბდა რწმენა რომ არის ცუდი ბავშვი და არავის სურს ის.</a:t>
            </a:r>
            <a:endParaRPr lang="pl-PL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415314" y="2644535"/>
            <a:ext cx="5500915" cy="325120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რაც უფრო ხშირად მეორდება ეს პატერნი: </a:t>
            </a:r>
          </a:p>
          <a:p>
            <a:pPr>
              <a:lnSpc>
                <a:spcPct val="160000"/>
              </a:lnSpc>
              <a:buFont typeface="Symbol" panose="05050102010706020507" pitchFamily="18" charset="2"/>
              <a:buChar char="-"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მით უფრო მეტი უარყოფითი რწმენა ფიქსირდება ბავშვის თვითშეფასებაში,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მით უფრო ხშირად იმეორებს ის არასასურველ ქცევას, რაც შემდეგ ჩვევად ყალიბდება,</a:t>
            </a:r>
          </a:p>
          <a:p>
            <a:pPr>
              <a:lnSpc>
                <a:spcPct val="160000"/>
              </a:lnSpc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მით უფრო იშვიათად ცდილობს კონსტრუქციული ქცევის განხორციელებას.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ka-GE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a-GE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ეს ბავშვი „ირგებს“ „ცუდი ბავშვის“ როლს. </a:t>
            </a:r>
            <a:endParaRPr lang="en-A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0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00705"/>
            <a:ext cx="10515600" cy="658132"/>
          </a:xfrm>
        </p:spPr>
        <p:txBody>
          <a:bodyPr>
            <a:normAutofit/>
          </a:bodyPr>
          <a:lstStyle/>
          <a:p>
            <a:pPr algn="ctr"/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სკოლაში გამოვლენილი ქცევითი დარღვევები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31515" y="1181387"/>
            <a:ext cx="5588285" cy="5495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ტრამვული გამოცდილებები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განიცდის ოჯახის დანგრევას, მუქარას, ძალადობას, უარყოფას, მიკუთვნებულობის შეგრძნების ნაკლებობას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endParaRPr lang="ka-GE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</a:t>
            </a: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↓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ka-G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ტრამვული რწმენები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ka-GE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მე ვარ ცუდი</a:t>
            </a:r>
            <a:endParaRPr lang="en-US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ka-GE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არავის ვადარდებ</a:t>
            </a:r>
            <a:endParaRPr lang="en-US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ka-GE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ყველას უნდა თავიდან მომიშოროს </a:t>
            </a:r>
            <a:endParaRPr lang="en-US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US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↓</a:t>
            </a:r>
          </a:p>
          <a:p>
            <a:pPr marL="0" indent="0">
              <a:buNone/>
            </a:pPr>
            <a:r>
              <a:rPr lang="ka-GE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დარღვეული ქცევა / 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Disturbed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გაკვეთილის დროს, რადეკი ბრაზდება, ესვრის ფანქრების პენალს კლასელს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მასწავლებელი ეუბნება რომ უკან აიღოს ნასროლი პენალი და გავიდეს კლასიდან, ის ყვირის: </a:t>
            </a:r>
            <a:r>
              <a:rPr lang="ka-GE" sz="1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არ ავიღებ! აბა, რას მიზამ?! </a:t>
            </a:r>
            <a:endParaRPr lang="en-AU" sz="1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21357" y="3593388"/>
            <a:ext cx="4839128" cy="2735494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ე</a:t>
            </a:r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მოციები</a:t>
            </a:r>
            <a:endParaRPr lang="pl-P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დაუცველობის გრძნობა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უძლურება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კონტროლის დაკარგვის შეგრძნება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a-G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ბრაზი</a:t>
            </a:r>
            <a:endParaRPr lang="en-A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703" y="1181387"/>
            <a:ext cx="262150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0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132"/>
          </a:xfrm>
        </p:spPr>
        <p:txBody>
          <a:bodyPr>
            <a:noAutofit/>
          </a:bodyPr>
          <a:lstStyle/>
          <a:p>
            <a:r>
              <a:rPr lang="ka-GE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საგანმანათლებლო ურთიერთობის დამახინჯება</a:t>
            </a:r>
            <a:r>
              <a:rPr lang="en-US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5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Distortion of the educational relationship</a:t>
            </a:r>
            <a:endParaRPr lang="en-AU" sz="35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461829" y="4400275"/>
            <a:ext cx="2891971" cy="1764619"/>
          </a:xfrm>
        </p:spPr>
        <p:txBody>
          <a:bodyPr>
            <a:normAutofit fontScale="55000" lnSpcReduction="20000"/>
          </a:bodyPr>
          <a:lstStyle/>
          <a:p>
            <a:r>
              <a:rPr lang="ka-GE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ემოციები</a:t>
            </a:r>
            <a:r>
              <a:rPr lang="en-US" sz="3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დაუცველობის გრძნობა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უძლურება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კონტროლის დაკარგვის შეგრძნება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ბრაზი</a:t>
            </a:r>
            <a:endParaRPr lang="en-A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14" y="1074057"/>
            <a:ext cx="2844799" cy="2801257"/>
          </a:xfrm>
          <a:prstGeom prst="rect">
            <a:avLst/>
          </a:prstGeom>
        </p:spPr>
      </p:pic>
      <p:sp>
        <p:nvSpPr>
          <p:cNvPr id="6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632857"/>
            <a:ext cx="7261225" cy="52251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↓	←		←		←</a:t>
            </a:r>
          </a:p>
          <a:p>
            <a:pPr marL="0" indent="0">
              <a:buNone/>
            </a:pPr>
            <a:r>
              <a:rPr lang="ka-G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ტრამვული რწმენები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a-G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მე ვარ ცუდი 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					↑</a:t>
            </a:r>
          </a:p>
          <a:p>
            <a:r>
              <a:rPr lang="ka-G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არავის ვადარდებ</a:t>
            </a:r>
            <a:endParaRPr 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a-G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ყველას სურს, თავიდან მომიშოროს</a:t>
            </a:r>
            <a:r>
              <a:rPr lang="pl-PL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				↑</a:t>
            </a:r>
          </a:p>
          <a:p>
            <a:pPr marL="0" indent="0"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			↓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დარღვეული ქცევა /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Disturbed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			↑</a:t>
            </a:r>
          </a:p>
          <a:p>
            <a:r>
              <a:rPr lang="ka-GE" dirty="0">
                <a:latin typeface="Calibri Light" panose="020F0302020204030204" pitchFamily="34" charset="0"/>
                <a:cs typeface="Calibri Light" panose="020F0302020204030204" pitchFamily="34" charset="0"/>
              </a:rPr>
              <a:t>გაკვეთილის დროს, რადეკი ბრაზდება, ესვრის ფანქრების პენალს კლასელს </a:t>
            </a:r>
          </a:p>
          <a:p>
            <a:r>
              <a:rPr lang="ka-GE" dirty="0">
                <a:latin typeface="Calibri Light" panose="020F0302020204030204" pitchFamily="34" charset="0"/>
                <a:cs typeface="Calibri Light" panose="020F0302020204030204" pitchFamily="34" charset="0"/>
              </a:rPr>
              <a:t>როდესაც მასწავლებელი ეუბნება რომ უკან აიღოს ნასროლი პენალი და გავიდეს კლასიდან, ის ყვირის: არ ავიღებ! აბა, რას მიზამ?! </a:t>
            </a:r>
          </a:p>
          <a:p>
            <a:pPr marL="0" indent="0">
              <a:buNone/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↓</a:t>
            </a: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				↑</a:t>
            </a:r>
          </a:p>
          <a:p>
            <a:pPr marL="0" indent="0">
              <a:buNone/>
            </a:pP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საგანმანათლებლო მესიჯი</a:t>
            </a:r>
          </a:p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ა</a:t>
            </a:r>
            <a:r>
              <a:rPr lang="ka-G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უტანელი ხარ </a:t>
            </a:r>
            <a:endParaRPr lang="pl-PL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a-GE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აი ნახავ, სკოლიდან გაგაგდებენ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ka-G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↑</a:t>
            </a:r>
          </a:p>
          <a:p>
            <a:pPr marL="0" indent="0">
              <a:buNone/>
            </a:pP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		↓</a:t>
            </a:r>
          </a:p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				→	→	→	→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922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2461</Words>
  <Application>Microsoft Office PowerPoint</Application>
  <PresentationFormat>Widescreen</PresentationFormat>
  <Paragraphs>233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Andale Sans UI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Motyw pakietu Office</vt:lpstr>
      <vt:lpstr> ემოციური და ქცევითი დარღვევების მქონე მოსწავლეებთან მუშაობის საფუძვლები</vt:lpstr>
      <vt:lpstr>ქცევითი სირთულეების განსაზღვრა</vt:lpstr>
      <vt:lpstr>მოსწავლის დისფუნქციური ქცევის განსაზღვრა </vt:lpstr>
      <vt:lpstr>რა არის დისფუნქციური ქცევა?</vt:lpstr>
      <vt:lpstr> რადეკის საქმე</vt:lpstr>
      <vt:lpstr>შემაწუხებელი ქცევის მახასიათებლები </vt:lpstr>
      <vt:lpstr>ქცევითი დარღვევების  ოჯახური დეტერმინანტები</vt:lpstr>
      <vt:lpstr>სკოლაში გამოვლენილი ქცევითი დარღვევები</vt:lpstr>
      <vt:lpstr>საგანმანათლებლო ურთიერთობის დამახინჯება Distortion of the educational relationship</vt:lpstr>
      <vt:lpstr>როგორ ვიმუშაოთ ქცევითი დარღვევების მქონე ბავშვთან სასკოლო გარემოში?</vt:lpstr>
      <vt:lpstr>რთული VS უწესრიგო ქცევა  Difficult versus disordered Behaviour</vt:lpstr>
      <vt:lpstr>სტრატეგიების აგება სკოლაში ბავშვის უწესრიგო ქცევის გამოსასწორებლად</vt:lpstr>
      <vt:lpstr>ჯგუფურად მუშაობის წესები</vt:lpstr>
      <vt:lpstr>გრაფიკული სიტუაციის ანალიზი</vt:lpstr>
      <vt:lpstr>რთული ქცევის აღწერა და მიზეზების ძებნა</vt:lpstr>
      <vt:lpstr>PowerPoint Presentation</vt:lpstr>
      <vt:lpstr>PowerPoint Presentation</vt:lpstr>
      <vt:lpstr>იდეები ქმედებისთვის  </vt:lpstr>
      <vt:lpstr>PowerPoint Presentation</vt:lpstr>
      <vt:lpstr>PowerPoint Presentation</vt:lpstr>
      <vt:lpstr>მეთოდის უპირატესობები</vt:lpstr>
      <vt:lpstr>მეთოდის ეფექტურობის წინაპირობები </vt:lpstr>
      <vt:lpstr>გამოყენებული ლიტერატურა </vt:lpstr>
      <vt:lpstr>PowerPoint Presentation</vt:lpstr>
      <vt:lpstr>Thank you for your attention!  გმადლობთ ყურადღებისთვის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Tamar Makharadze</cp:lastModifiedBy>
  <cp:revision>54</cp:revision>
  <dcterms:created xsi:type="dcterms:W3CDTF">2022-05-14T10:36:11Z</dcterms:created>
  <dcterms:modified xsi:type="dcterms:W3CDTF">2022-12-14T13:39:34Z</dcterms:modified>
</cp:coreProperties>
</file>