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embeddedFontLst>
    <p:embeddedFont>
      <p:font typeface="Merriweather" panose="020B060402020202020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ill Sans" panose="020B0604020202020204" charset="0"/>
      <p:regular r:id="rId33"/>
      <p:bold r:id="rId34"/>
    </p:embeddedFont>
    <p:embeddedFont>
      <p:font typeface="Century Gothic" panose="020B0502020202020204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gKIYvtMAPaOuno6J+oDn2iYTTt+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E79C84B-EBD8-4A70-817B-D5A4C992BA60}">
  <a:tblStyle styleId="{FE79C84B-EBD8-4A70-817B-D5A4C992BA6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customschemas.google.com/relationships/presentationmetadata" Target="meta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55bec65e1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55bec65e1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55bec65e13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55bec65e13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55bec65e13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55bec65e13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55bec65e13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55bec65e13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55908e4f5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255908e4f5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55bec65e1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55bec65e1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55bec65e1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255bec65e1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55908e4f5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55908e4f5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55908e4f50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55908e4f50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559f6ede2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2559f6ede2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55908e4f50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255908e4f50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55908e4f50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55908e4f50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55908e4f5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55908e4f5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5599c92c6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5599c92c6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5599c92c6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5599c92c6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SzPts val="1368"/>
              <a:buNone/>
              <a:defRPr sz="1800">
                <a:solidFill>
                  <a:srgbClr val="424242"/>
                </a:solidFill>
              </a:defRPr>
            </a:lvl1pPr>
            <a:lvl2pPr lvl="1" algn="ctr">
              <a:spcBef>
                <a:spcPts val="440"/>
              </a:spcBef>
              <a:spcAft>
                <a:spcPts val="0"/>
              </a:spcAft>
              <a:buSzPts val="1672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SzPts val="15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SzPts val="1368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SzPts val="1216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80"/>
              </a:spcBef>
              <a:spcAft>
                <a:spcPts val="0"/>
              </a:spcAft>
              <a:buSzPts val="1064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80"/>
              </a:spcBef>
              <a:spcAft>
                <a:spcPts val="0"/>
              </a:spcAft>
              <a:buSzPts val="1064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80"/>
              </a:spcBef>
              <a:spcAft>
                <a:spcPts val="0"/>
              </a:spcAft>
              <a:buSzPts val="1064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80"/>
              </a:spcBef>
              <a:spcAft>
                <a:spcPts val="0"/>
              </a:spcAft>
              <a:buSzPts val="1064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dt" idx="10"/>
          </p:nvPr>
        </p:nvSpPr>
        <p:spPr>
          <a:xfrm>
            <a:off x="4738687" y="1516062"/>
            <a:ext cx="2133600" cy="75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ftr" idx="11"/>
          </p:nvPr>
        </p:nvSpPr>
        <p:spPr>
          <a:xfrm>
            <a:off x="5303837" y="5719762"/>
            <a:ext cx="28305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4649787" y="5719762"/>
            <a:ext cx="64293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"/>
          <p:cNvSpPr txBox="1"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0"/>
          <p:cNvSpPr txBox="1"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52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368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064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064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064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064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064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064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0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0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1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1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37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1pPr>
            <a:lvl2pPr marL="914400" lvl="1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3pPr>
            <a:lvl4pPr marL="1828800" lvl="3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4pPr>
            <a:lvl5pPr marL="2286000" lvl="4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5pPr>
            <a:lvl6pPr marL="2743200" lvl="5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6pPr>
            <a:lvl7pPr marL="3200400" lvl="6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7pPr>
            <a:lvl8pPr marL="3657600" lvl="7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8pPr>
            <a:lvl9pPr marL="4114800" lvl="8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9pPr>
          </a:lstStyle>
          <a:p>
            <a:endParaRPr/>
          </a:p>
        </p:txBody>
      </p:sp>
      <p:sp>
        <p:nvSpPr>
          <p:cNvPr id="117" name="Google Shape;117;p11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1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1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2"/>
          <p:cNvSpPr txBox="1">
            <a:spLocks noGrp="1"/>
          </p:cNvSpPr>
          <p:nvPr>
            <p:ph type="title"/>
          </p:nvPr>
        </p:nvSpPr>
        <p:spPr>
          <a:xfrm rot="5400000">
            <a:off x="4981455" y="2678093"/>
            <a:ext cx="4780344" cy="1484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2"/>
          <p:cNvSpPr txBox="1">
            <a:spLocks noGrp="1"/>
          </p:cNvSpPr>
          <p:nvPr>
            <p:ph type="body" idx="1"/>
          </p:nvPr>
        </p:nvSpPr>
        <p:spPr>
          <a:xfrm rot="5400000">
            <a:off x="1374976" y="708467"/>
            <a:ext cx="4780344" cy="5423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1pPr>
            <a:lvl2pPr marL="914400" lvl="1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3pPr>
            <a:lvl4pPr marL="1828800" lvl="3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4pPr>
            <a:lvl5pPr marL="2286000" lvl="4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5pPr>
            <a:lvl6pPr marL="2743200" lvl="5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6pPr>
            <a:lvl7pPr marL="3200400" lvl="6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7pPr>
            <a:lvl8pPr marL="3657600" lvl="7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8pPr>
            <a:lvl9pPr marL="4114800" lvl="8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9pPr>
          </a:lstStyle>
          <a:p>
            <a:endParaRPr/>
          </a:p>
        </p:txBody>
      </p:sp>
      <p:sp>
        <p:nvSpPr>
          <p:cNvPr id="123" name="Google Shape;123;p12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2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2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3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3"/>
          <p:cNvSpPr txBox="1">
            <a:spLocks noGrp="1"/>
          </p:cNvSpPr>
          <p:nvPr>
            <p:ph type="body" idx="1"/>
          </p:nvPr>
        </p:nvSpPr>
        <p:spPr>
          <a:xfrm rot="5400000">
            <a:off x="2677318" y="689769"/>
            <a:ext cx="3508375" cy="6777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1pPr>
            <a:lvl2pPr marL="914400" lvl="1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3pPr>
            <a:lvl4pPr marL="1828800" lvl="3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4pPr>
            <a:lvl5pPr marL="2286000" lvl="4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5pPr>
            <a:lvl6pPr marL="2743200" lvl="5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6pPr>
            <a:lvl7pPr marL="3200400" lvl="6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7pPr>
            <a:lvl8pPr marL="3657600" lvl="7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8pPr>
            <a:lvl9pPr marL="4114800" lvl="8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9pPr>
          </a:lstStyle>
          <a:p>
            <a:endParaRPr/>
          </a:p>
        </p:txBody>
      </p:sp>
      <p:sp>
        <p:nvSpPr>
          <p:cNvPr id="129" name="Google Shape;129;p13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3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3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4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4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4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5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5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5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5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6"/>
          <p:cNvSpPr txBox="1"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24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2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68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9pPr>
          </a:lstStyle>
          <a:p>
            <a:endParaRPr/>
          </a:p>
        </p:txBody>
      </p:sp>
      <p:sp>
        <p:nvSpPr>
          <p:cNvPr id="144" name="Google Shape;144;p16"/>
          <p:cNvSpPr txBox="1">
            <a:spLocks noGrp="1"/>
          </p:cNvSpPr>
          <p:nvPr>
            <p:ph type="body" idx="2"/>
          </p:nvPr>
        </p:nvSpPr>
        <p:spPr>
          <a:xfrm>
            <a:off x="1041721" y="2974694"/>
            <a:ext cx="3419856" cy="2835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4424" algn="l">
              <a:spcBef>
                <a:spcPts val="480"/>
              </a:spcBef>
              <a:spcAft>
                <a:spcPts val="0"/>
              </a:spcAft>
              <a:buSzPts val="1824"/>
              <a:buChar char="🞇"/>
              <a:defRPr sz="2400"/>
            </a:lvl1pPr>
            <a:lvl2pPr marL="914400" lvl="1" indent="-325119" algn="l">
              <a:spcBef>
                <a:spcPts val="400"/>
              </a:spcBef>
              <a:spcAft>
                <a:spcPts val="0"/>
              </a:spcAft>
              <a:buSzPts val="1520"/>
              <a:buChar char="🞇"/>
              <a:defRPr sz="2000"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 sz="1800"/>
            </a:lvl3pPr>
            <a:lvl4pPr marL="1828800" lvl="3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4pPr>
            <a:lvl5pPr marL="2286000" lvl="4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5pPr>
            <a:lvl6pPr marL="2743200" lvl="5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6pPr>
            <a:lvl7pPr marL="3200400" lvl="6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7pPr>
            <a:lvl8pPr marL="3657600" lvl="7" indent="-305815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8pPr>
            <a:lvl9pPr marL="4114800" lvl="8" indent="-305815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9pPr>
          </a:lstStyle>
          <a:p>
            <a:endParaRPr/>
          </a:p>
        </p:txBody>
      </p:sp>
      <p:sp>
        <p:nvSpPr>
          <p:cNvPr id="145" name="Google Shape;145;p16"/>
          <p:cNvSpPr txBox="1">
            <a:spLocks noGrp="1"/>
          </p:cNvSpPr>
          <p:nvPr>
            <p:ph type="body" idx="3"/>
          </p:nvPr>
        </p:nvSpPr>
        <p:spPr>
          <a:xfrm>
            <a:off x="5011837" y="2316010"/>
            <a:ext cx="30557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24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2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68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216"/>
              <a:buNone/>
              <a:defRPr sz="1600" b="1"/>
            </a:lvl9pPr>
          </a:lstStyle>
          <a:p>
            <a:endParaRPr/>
          </a:p>
        </p:txBody>
      </p:sp>
      <p:sp>
        <p:nvSpPr>
          <p:cNvPr id="146" name="Google Shape;146;p16"/>
          <p:cNvSpPr txBox="1">
            <a:spLocks noGrp="1"/>
          </p:cNvSpPr>
          <p:nvPr>
            <p:ph type="body" idx="4"/>
          </p:nvPr>
        </p:nvSpPr>
        <p:spPr>
          <a:xfrm>
            <a:off x="4645152" y="2974694"/>
            <a:ext cx="3419856" cy="2835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4424" algn="l">
              <a:spcBef>
                <a:spcPts val="480"/>
              </a:spcBef>
              <a:spcAft>
                <a:spcPts val="0"/>
              </a:spcAft>
              <a:buSzPts val="1824"/>
              <a:buChar char="🞇"/>
              <a:defRPr sz="2400"/>
            </a:lvl1pPr>
            <a:lvl2pPr marL="914400" lvl="1" indent="-325119" algn="l">
              <a:spcBef>
                <a:spcPts val="400"/>
              </a:spcBef>
              <a:spcAft>
                <a:spcPts val="0"/>
              </a:spcAft>
              <a:buSzPts val="1520"/>
              <a:buChar char="🞇"/>
              <a:defRPr sz="2000"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 sz="1800"/>
            </a:lvl3pPr>
            <a:lvl4pPr marL="1828800" lvl="3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4pPr>
            <a:lvl5pPr marL="2286000" lvl="4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5pPr>
            <a:lvl6pPr marL="2743200" lvl="5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6pPr>
            <a:lvl7pPr marL="3200400" lvl="6" indent="-305816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7pPr>
            <a:lvl8pPr marL="3657600" lvl="7" indent="-305815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8pPr>
            <a:lvl9pPr marL="4114800" lvl="8" indent="-305815" algn="l">
              <a:spcBef>
                <a:spcPts val="320"/>
              </a:spcBef>
              <a:spcAft>
                <a:spcPts val="0"/>
              </a:spcAft>
              <a:buSzPts val="1216"/>
              <a:buChar char="🞇"/>
              <a:defRPr sz="1600"/>
            </a:lvl9pPr>
          </a:lstStyle>
          <a:p>
            <a:endParaRPr/>
          </a:p>
        </p:txBody>
      </p:sp>
      <p:sp>
        <p:nvSpPr>
          <p:cNvPr id="147" name="Google Shape;147;p16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6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6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7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7"/>
          <p:cNvSpPr txBox="1">
            <a:spLocks noGrp="1"/>
          </p:cNvSpPr>
          <p:nvPr>
            <p:ph type="body" idx="1"/>
          </p:nvPr>
        </p:nvSpPr>
        <p:spPr>
          <a:xfrm>
            <a:off x="1042416" y="2313432"/>
            <a:ext cx="3419856" cy="3493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1pPr>
            <a:lvl2pPr marL="914400" lvl="1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3pPr>
            <a:lvl4pPr marL="1828800" lvl="3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4pPr>
            <a:lvl5pPr marL="2286000" lvl="4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5pPr>
            <a:lvl6pPr marL="2743200" lvl="5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6pPr>
            <a:lvl7pPr marL="3200400" lvl="6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7pPr>
            <a:lvl8pPr marL="3657600" lvl="7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8pPr>
            <a:lvl9pPr marL="4114800" lvl="8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9pPr>
          </a:lstStyle>
          <a:p>
            <a:endParaRPr/>
          </a:p>
        </p:txBody>
      </p:sp>
      <p:sp>
        <p:nvSpPr>
          <p:cNvPr id="153" name="Google Shape;153;p17"/>
          <p:cNvSpPr txBox="1">
            <a:spLocks noGrp="1"/>
          </p:cNvSpPr>
          <p:nvPr>
            <p:ph type="body" idx="2"/>
          </p:nvPr>
        </p:nvSpPr>
        <p:spPr>
          <a:xfrm>
            <a:off x="4645152" y="2313431"/>
            <a:ext cx="3419856" cy="3493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1pPr>
            <a:lvl2pPr marL="914400" lvl="1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3pPr>
            <a:lvl4pPr marL="1828800" lvl="3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4pPr>
            <a:lvl5pPr marL="2286000" lvl="4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5pPr>
            <a:lvl6pPr marL="2743200" lvl="5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6pPr>
            <a:lvl7pPr marL="3200400" lvl="6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7pPr>
            <a:lvl8pPr marL="3657600" lvl="7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8pPr>
            <a:lvl9pPr marL="4114800" lvl="8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9pPr>
          </a:lstStyle>
          <a:p>
            <a:endParaRPr/>
          </a:p>
        </p:txBody>
      </p:sp>
      <p:sp>
        <p:nvSpPr>
          <p:cNvPr id="154" name="Google Shape;154;p17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EFEF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7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7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2F35F"/>
            </a:gs>
            <a:gs pos="61999">
              <a:srgbClr val="92BE3F"/>
            </a:gs>
            <a:gs pos="100000">
              <a:srgbClr val="80A33D"/>
            </a:gs>
          </a:gsLst>
          <a:lin ang="540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7"/>
          <p:cNvGrpSpPr/>
          <p:nvPr/>
        </p:nvGrpSpPr>
        <p:grpSpPr>
          <a:xfrm>
            <a:off x="-644936" y="0"/>
            <a:ext cx="10458962" cy="7117349"/>
            <a:chOff x="-644736" y="0"/>
            <a:chExt cx="10458272" cy="7117349"/>
          </a:xfrm>
        </p:grpSpPr>
        <p:grpSp>
          <p:nvGrpSpPr>
            <p:cNvPr id="7" name="Google Shape;7;p7"/>
            <p:cNvGrpSpPr/>
            <p:nvPr/>
          </p:nvGrpSpPr>
          <p:grpSpPr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8" name="Google Shape;8;p7"/>
              <p:cNvGrpSpPr/>
              <p:nvPr/>
            </p:nvGrpSpPr>
            <p:grpSpPr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9" name="Google Shape;9;p7"/>
                <p:cNvSpPr txBox="1"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" name="Google Shape;10;p7"/>
                <p:cNvSpPr txBox="1"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" name="Google Shape;11;p7"/>
                <p:cNvSpPr txBox="1"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2" name="Google Shape;12;p7"/>
              <p:cNvGrpSpPr/>
              <p:nvPr/>
            </p:nvGrpSpPr>
            <p:grpSpPr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13" name="Google Shape;13;p7"/>
                <p:cNvSpPr txBox="1"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" name="Google Shape;14;p7"/>
                <p:cNvSpPr txBox="1"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" name="Google Shape;15;p7"/>
                <p:cNvSpPr txBox="1"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6" name="Google Shape;16;p7"/>
              <p:cNvGrpSpPr/>
              <p:nvPr/>
            </p:nvGrpSpPr>
            <p:grpSpPr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17" name="Google Shape;17;p7"/>
                <p:cNvSpPr txBox="1"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" name="Google Shape;18;p7"/>
                <p:cNvSpPr txBox="1"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" name="Google Shape;19;p7"/>
                <p:cNvSpPr txBox="1"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0" name="Google Shape;20;p7"/>
              <p:cNvSpPr txBox="1"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21;p7"/>
              <p:cNvSpPr txBox="1"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" name="Google Shape;22;p7"/>
              <p:cNvSpPr txBox="1"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3" name="Google Shape;23;p7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/>
              <a:ahLst/>
              <a:cxnLst/>
              <a:rect l="l" t="t" r="r" b="b"/>
              <a:pathLst>
                <a:path w="9144000" h="1175655" extrusionOk="0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/>
              <a:ahLst/>
              <a:cxnLst/>
              <a:rect l="l" t="t" r="r" b="b"/>
              <a:pathLst>
                <a:path w="9144000" h="890650" extrusionOk="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/>
              <a:ahLst/>
              <a:cxnLst/>
              <a:rect l="l" t="t" r="r" b="b"/>
              <a:pathLst>
                <a:path w="3004457" h="1211283" extrusionOk="0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7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/>
              <a:ahLst/>
              <a:cxnLst/>
              <a:rect l="l" t="t" r="r" b="b"/>
              <a:pathLst>
                <a:path w="9144000" h="1478478" extrusionOk="0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7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/>
              <a:ahLst/>
              <a:cxnLst/>
              <a:rect l="l" t="t" r="r" b="b"/>
              <a:pathLst>
                <a:path w="6982691" h="1719942" extrusionOk="0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7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7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7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7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3529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7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549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/>
              <a:ahLst/>
              <a:cxnLst/>
              <a:rect l="l" t="t" r="r" b="b"/>
              <a:pathLst>
                <a:path w="1261499" h="1388236" extrusionOk="0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7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7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7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7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7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7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/>
              <a:ahLst/>
              <a:cxnLst/>
              <a:rect l="l" t="t" r="r" b="b"/>
              <a:pathLst>
                <a:path w="1243407" h="1388236" extrusionOk="0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lt1">
                <a:alpha val="3529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7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/>
              <a:ahLst/>
              <a:cxnLst/>
              <a:rect l="l" t="t" r="r" b="b"/>
              <a:pathLst>
                <a:path w="1241871" h="1388822" extrusionOk="0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" name="Google Shape;45;p7"/>
          <p:cNvSpPr txBox="1"/>
          <p:nvPr/>
        </p:nvSpPr>
        <p:spPr>
          <a:xfrm>
            <a:off x="4560887" y="-22225"/>
            <a:ext cx="3679825" cy="6272212"/>
          </a:xfrm>
          <a:prstGeom prst="rect">
            <a:avLst/>
          </a:prstGeom>
          <a:solidFill>
            <a:srgbClr val="F5F5F5"/>
          </a:solidFill>
          <a:ln w="15875" cap="flat" cmpd="sng">
            <a:solidFill>
              <a:srgbClr val="74A51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7"/>
          <p:cNvSpPr txBox="1"/>
          <p:nvPr/>
        </p:nvSpPr>
        <p:spPr>
          <a:xfrm>
            <a:off x="4649787" y="-22225"/>
            <a:ext cx="3505200" cy="2312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7"/>
          <p:cNvSpPr txBox="1"/>
          <p:nvPr/>
        </p:nvSpPr>
        <p:spPr>
          <a:xfrm>
            <a:off x="4651375" y="6088062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7"/>
          <p:cNvSpPr txBox="1"/>
          <p:nvPr/>
        </p:nvSpPr>
        <p:spPr>
          <a:xfrm>
            <a:off x="4651375" y="6088062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7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37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4424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824"/>
              <a:buFont typeface="Noto Sans Symbols"/>
              <a:buChar char="🞇"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4772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1672"/>
              <a:buFont typeface="Noto Sans Symbols"/>
              <a:buChar char="🞇"/>
              <a:defRPr sz="2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5119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20"/>
              <a:buFont typeface="Noto Sans Symbols"/>
              <a:buChar char="🞇"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5467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368"/>
              <a:buFont typeface="Noto Sans Symbols"/>
              <a:buChar char="🞇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5816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16"/>
              <a:buFont typeface="Noto Sans Symbols"/>
              <a:buChar char="🞇"/>
              <a:defRPr sz="16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4738687" y="1516062"/>
            <a:ext cx="2133600" cy="75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5303837" y="5719762"/>
            <a:ext cx="28305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4649787" y="5719762"/>
            <a:ext cx="64293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2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2F35F"/>
            </a:gs>
            <a:gs pos="61999">
              <a:srgbClr val="92BE3F"/>
            </a:gs>
            <a:gs pos="100000">
              <a:srgbClr val="80A33D"/>
            </a:gs>
          </a:gsLst>
          <a:lin ang="5400000" scaled="0"/>
        </a:gra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9"/>
          <p:cNvGrpSpPr/>
          <p:nvPr/>
        </p:nvGrpSpPr>
        <p:grpSpPr>
          <a:xfrm>
            <a:off x="-567149" y="0"/>
            <a:ext cx="10458962" cy="7117349"/>
            <a:chOff x="-644736" y="0"/>
            <a:chExt cx="10458272" cy="7117349"/>
          </a:xfrm>
        </p:grpSpPr>
        <p:grpSp>
          <p:nvGrpSpPr>
            <p:cNvPr id="62" name="Google Shape;62;p9"/>
            <p:cNvGrpSpPr/>
            <p:nvPr/>
          </p:nvGrpSpPr>
          <p:grpSpPr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63" name="Google Shape;63;p9"/>
              <p:cNvGrpSpPr/>
              <p:nvPr/>
            </p:nvGrpSpPr>
            <p:grpSpPr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64" name="Google Shape;64;p9"/>
                <p:cNvSpPr txBox="1"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65;p9"/>
                <p:cNvSpPr txBox="1"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66;p9"/>
                <p:cNvSpPr txBox="1"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7" name="Google Shape;67;p9"/>
              <p:cNvGrpSpPr/>
              <p:nvPr/>
            </p:nvGrpSpPr>
            <p:grpSpPr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68" name="Google Shape;68;p9"/>
                <p:cNvSpPr txBox="1"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69;p9"/>
                <p:cNvSpPr txBox="1"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9"/>
                <p:cNvSpPr txBox="1"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1" name="Google Shape;71;p9"/>
              <p:cNvGrpSpPr/>
              <p:nvPr/>
            </p:nvGrpSpPr>
            <p:grpSpPr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72" name="Google Shape;72;p9"/>
                <p:cNvSpPr txBox="1"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9"/>
                <p:cNvSpPr txBox="1"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74;p9"/>
                <p:cNvSpPr txBox="1"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5" name="Google Shape;75;p9"/>
              <p:cNvSpPr txBox="1"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9"/>
              <p:cNvSpPr txBox="1"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9"/>
              <p:cNvSpPr txBox="1"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8" name="Google Shape;78;p9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/>
              <a:ahLst/>
              <a:cxnLst/>
              <a:rect l="l" t="t" r="r" b="b"/>
              <a:pathLst>
                <a:path w="9144000" h="1175655" extrusionOk="0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9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/>
              <a:ahLst/>
              <a:cxnLst/>
              <a:rect l="l" t="t" r="r" b="b"/>
              <a:pathLst>
                <a:path w="9144000" h="890650" extrusionOk="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9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/>
              <a:ahLst/>
              <a:cxnLst/>
              <a:rect l="l" t="t" r="r" b="b"/>
              <a:pathLst>
                <a:path w="3004457" h="1211283" extrusionOk="0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9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/>
              <a:ahLst/>
              <a:cxnLst/>
              <a:rect l="l" t="t" r="r" b="b"/>
              <a:pathLst>
                <a:path w="9144000" h="1478478" extrusionOk="0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9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/>
              <a:ahLst/>
              <a:cxnLst/>
              <a:rect l="l" t="t" r="r" b="b"/>
              <a:pathLst>
                <a:path w="6982691" h="1719942" extrusionOk="0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9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9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3529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9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549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9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/>
              <a:ahLst/>
              <a:cxnLst/>
              <a:rect l="l" t="t" r="r" b="b"/>
              <a:pathLst>
                <a:path w="1261499" h="1388236" extrusionOk="0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9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9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9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9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9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9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9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9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/>
              <a:ahLst/>
              <a:cxnLst/>
              <a:rect l="l" t="t" r="r" b="b"/>
              <a:pathLst>
                <a:path w="1243407" h="1388236" extrusionOk="0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lt1">
                <a:alpha val="3529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/>
              <a:ahLst/>
              <a:cxnLst/>
              <a:rect l="l" t="t" r="r" b="b"/>
              <a:pathLst>
                <a:path w="1241871" h="1388822" extrusionOk="0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" name="Google Shape;100;p9"/>
          <p:cNvSpPr txBox="1"/>
          <p:nvPr/>
        </p:nvSpPr>
        <p:spPr>
          <a:xfrm>
            <a:off x="457200" y="333375"/>
            <a:ext cx="8229600" cy="6186487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9"/>
          <p:cNvSpPr txBox="1"/>
          <p:nvPr/>
        </p:nvSpPr>
        <p:spPr>
          <a:xfrm>
            <a:off x="4560887" y="-22225"/>
            <a:ext cx="3679825" cy="700087"/>
          </a:xfrm>
          <a:prstGeom prst="rect">
            <a:avLst/>
          </a:prstGeom>
          <a:solidFill>
            <a:srgbClr val="F5F5F5"/>
          </a:solidFill>
          <a:ln w="15875" cap="flat" cmpd="sng">
            <a:solidFill>
              <a:srgbClr val="74A51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9"/>
          <p:cNvSpPr txBox="1"/>
          <p:nvPr/>
        </p:nvSpPr>
        <p:spPr>
          <a:xfrm>
            <a:off x="4649787" y="-22225"/>
            <a:ext cx="3505200" cy="6238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9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9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37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4424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824"/>
              <a:buFont typeface="Noto Sans Symbols"/>
              <a:buChar char="🞇"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4772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1672"/>
              <a:buFont typeface="Noto Sans Symbols"/>
              <a:buChar char="🞇"/>
              <a:defRPr sz="2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5119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20"/>
              <a:buFont typeface="Noto Sans Symbols"/>
              <a:buChar char="🞇"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5467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368"/>
              <a:buFont typeface="Noto Sans Symbols"/>
              <a:buChar char="🞇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5816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16"/>
              <a:buFont typeface="Noto Sans Symbols"/>
              <a:buChar char="🞇"/>
              <a:defRPr sz="16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5" name="Google Shape;105;p9"/>
          <p:cNvSpPr txBox="1">
            <a:spLocks noGrp="1"/>
          </p:cNvSpPr>
          <p:nvPr>
            <p:ph type="dt" idx="10"/>
          </p:nvPr>
        </p:nvSpPr>
        <p:spPr>
          <a:xfrm>
            <a:off x="5997575" y="22383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Google Shape;106;p9"/>
          <p:cNvSpPr txBox="1">
            <a:spLocks noGrp="1"/>
          </p:cNvSpPr>
          <p:nvPr>
            <p:ph type="ftr" idx="11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Google Shape;107;p9"/>
          <p:cNvSpPr txBox="1">
            <a:spLocks noGrp="1"/>
          </p:cNvSpPr>
          <p:nvPr>
            <p:ph type="sldNum" idx="12"/>
          </p:nvPr>
        </p:nvSpPr>
        <p:spPr>
          <a:xfrm>
            <a:off x="4649787" y="223837"/>
            <a:ext cx="13319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"/>
          <p:cNvSpPr txBox="1">
            <a:spLocks noGrp="1"/>
          </p:cNvSpPr>
          <p:nvPr>
            <p:ph type="ctrTitle"/>
          </p:nvPr>
        </p:nvSpPr>
        <p:spPr>
          <a:xfrm>
            <a:off x="4732275" y="2578650"/>
            <a:ext cx="3313200" cy="17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Merriweather"/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US" sz="2000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მულენი - ადრეულ ასაკში სწავლის უნარების შეფასების სკალის“ ადაპტირება</a:t>
            </a:r>
            <a:br>
              <a:rPr lang="en-US" sz="2000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და ნორმირება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"/>
          <p:cNvSpPr txBox="1">
            <a:spLocks noGrp="1"/>
          </p:cNvSpPr>
          <p:nvPr>
            <p:ph type="subTitle" idx="1"/>
          </p:nvPr>
        </p:nvSpPr>
        <p:spPr>
          <a:xfrm>
            <a:off x="4733925" y="4527201"/>
            <a:ext cx="3309900" cy="15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SzPts val="1216"/>
              <a:buNone/>
            </a:pP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SzPts val="1216"/>
              <a:buNone/>
            </a:pPr>
            <a:r>
              <a:rPr lang="en-US" sz="1500">
                <a:latin typeface="Calibri"/>
                <a:ea typeface="Calibri"/>
                <a:cs typeface="Calibri"/>
                <a:sym typeface="Calibri"/>
              </a:rPr>
              <a:t>მაკ ჯორჯია/MAC Georgia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SzPts val="1216"/>
              <a:buNone/>
            </a:pP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SzPts val="1216"/>
              <a:buNone/>
            </a:pPr>
            <a:r>
              <a:rPr lang="en-US" sz="1500">
                <a:latin typeface="Calibri"/>
                <a:ea typeface="Calibri"/>
                <a:cs typeface="Calibri"/>
                <a:sym typeface="Calibri"/>
              </a:rPr>
              <a:t>Michigan University</a:t>
            </a:r>
            <a:endParaRPr sz="1300" b="1" i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1" descr="logosbeneficaireserasmusright_e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237" y="47625"/>
            <a:ext cx="2733675" cy="56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6237" y="846137"/>
            <a:ext cx="1617662" cy="68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"/>
          <p:cNvSpPr txBox="1"/>
          <p:nvPr/>
        </p:nvSpPr>
        <p:spPr>
          <a:xfrm>
            <a:off x="376237" y="1765300"/>
            <a:ext cx="4108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Times New Roman"/>
              <a:buNone/>
            </a:pPr>
            <a:r>
              <a:rPr lang="en-US" sz="1800" b="1" i="1" u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‘Equal Opportunities for Inclusive Life’.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"/>
          <p:cNvSpPr txBox="1"/>
          <p:nvPr/>
        </p:nvSpPr>
        <p:spPr>
          <a:xfrm>
            <a:off x="0" y="3886200"/>
            <a:ext cx="4572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Merriweather"/>
              <a:buNone/>
            </a:pPr>
            <a:r>
              <a:rPr lang="en-US" sz="2000" b="1" i="0" u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ინკლუზიური განათლება საქართველოში -  მიღწევები, გამოწვევები და პერსპექტივები -2023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3925" y="997950"/>
            <a:ext cx="774987" cy="113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g255bec65e13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34862" y="922625"/>
            <a:ext cx="6874275" cy="51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g255bec65e13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838" y="858137"/>
            <a:ext cx="7502324" cy="5141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g255bec65e13_0_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081825" y="821550"/>
            <a:ext cx="6948050" cy="519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g255bec65e13_0_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7550" y="1502975"/>
            <a:ext cx="7108900" cy="4127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55908e4f50_0_22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8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Პილოტური კვლევის შედეგები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255908e4f50_0_22"/>
          <p:cNvSpPr txBox="1">
            <a:spLocks noGrp="1"/>
          </p:cNvSpPr>
          <p:nvPr>
            <p:ph type="body" idx="1"/>
          </p:nvPr>
        </p:nvSpPr>
        <p:spPr>
          <a:xfrm>
            <a:off x="721675" y="2324100"/>
            <a:ext cx="7593300" cy="3508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02768" algn="l" rtl="0">
              <a:spcBef>
                <a:spcPts val="1000"/>
              </a:spcBef>
              <a:spcAft>
                <a:spcPts val="0"/>
              </a:spcAft>
              <a:buSzPts val="1168"/>
              <a:buFont typeface="Calibri"/>
              <a:buChar char="➔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გოგოების ქულები ნატიფი მოტორული უნარების და რეცეპტული ენის სკალაზე იყო უფრო მაღალი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spcBef>
                <a:spcPts val="1000"/>
              </a:spcBef>
              <a:spcAft>
                <a:spcPts val="0"/>
              </a:spcAft>
              <a:buSzPts val="1168"/>
              <a:buFont typeface="Calibri"/>
              <a:buChar char="➔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თბილისში მცხოვრები ბავშვების ქულები რეცეპტული ენისა და ვიზუალური გადამუშავების სკალაზე იყო უფრო მაღალი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spcBef>
                <a:spcPts val="1000"/>
              </a:spcBef>
              <a:spcAft>
                <a:spcPts val="1000"/>
              </a:spcAft>
              <a:buSzPts val="1168"/>
              <a:buFont typeface="Calibri"/>
              <a:buChar char="➔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სკალების საერთო ქულები ჩამოუვარდება აშშ-ში მცხოვრები ბავშვების ქულებს</a:t>
            </a:r>
            <a:endParaRPr sz="4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g255bec65e13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5627" y="1022475"/>
            <a:ext cx="6252746" cy="501015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255bec65e13_0_0"/>
          <p:cNvSpPr txBox="1"/>
          <p:nvPr/>
        </p:nvSpPr>
        <p:spPr>
          <a:xfrm rot="-5400000">
            <a:off x="241475" y="3049225"/>
            <a:ext cx="26412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Ნატიფი მოტორიკა - T ქულა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0" name="Google Shape;250;g255bec65e13_0_0"/>
          <p:cNvSpPr txBox="1"/>
          <p:nvPr/>
        </p:nvSpPr>
        <p:spPr>
          <a:xfrm>
            <a:off x="4488325" y="5705400"/>
            <a:ext cx="6903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სქესი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g255bec65e13_0_0"/>
          <p:cNvSpPr txBox="1"/>
          <p:nvPr/>
        </p:nvSpPr>
        <p:spPr>
          <a:xfrm>
            <a:off x="587575" y="58876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p</a:t>
            </a:r>
            <a:r>
              <a:rPr lang="en-US" sz="1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&lt; .05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g255bec65e13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61976" y="1067075"/>
            <a:ext cx="6157647" cy="493395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55bec65e13_0_6"/>
          <p:cNvSpPr txBox="1"/>
          <p:nvPr/>
        </p:nvSpPr>
        <p:spPr>
          <a:xfrm rot="-5400000">
            <a:off x="241475" y="3049225"/>
            <a:ext cx="26412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Რეცეპტული ენა - T ქულა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8" name="Google Shape;258;g255bec65e13_0_6"/>
          <p:cNvSpPr txBox="1"/>
          <p:nvPr/>
        </p:nvSpPr>
        <p:spPr>
          <a:xfrm>
            <a:off x="4488325" y="5705400"/>
            <a:ext cx="6903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სქესი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g255bec65e13_0_6"/>
          <p:cNvSpPr txBox="1"/>
          <p:nvPr/>
        </p:nvSpPr>
        <p:spPr>
          <a:xfrm>
            <a:off x="587575" y="58876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p</a:t>
            </a:r>
            <a:r>
              <a:rPr lang="en-US" sz="1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&lt; .05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55908e4f50_0_7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8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შერჩევა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Ძირითადი კვლევა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255908e4f50_0_7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00" cy="3508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თბილისის 10 რაიონი - 39 სააღმზრდელო დაწესებულება</a:t>
            </a:r>
            <a:br>
              <a:rPr lang="en-US" sz="18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24 თვიდან 69 თვემდე ასაკის აღსაზრდელები (n = 464)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Საქართველოს 10 რეგიონი, 36 მუნიციპალიტეტი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24 თვიდან 69 თვემდე ასაკის აღსაზრდელები (n = 746)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ქალაქის (60%) და სოფლის (40%) ტიპის დასახლებები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ჯამში N= 1210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55908e4f50_0_17"/>
          <p:cNvSpPr txBox="1">
            <a:spLocks noGrp="1"/>
          </p:cNvSpPr>
          <p:nvPr>
            <p:ph type="title"/>
          </p:nvPr>
        </p:nvSpPr>
        <p:spPr>
          <a:xfrm>
            <a:off x="919500" y="1027100"/>
            <a:ext cx="7148400" cy="689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პროცედურა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g255908e4f50_0_17"/>
          <p:cNvSpPr txBox="1">
            <a:spLocks noGrp="1"/>
          </p:cNvSpPr>
          <p:nvPr>
            <p:ph type="body" idx="1"/>
          </p:nvPr>
        </p:nvSpPr>
        <p:spPr>
          <a:xfrm>
            <a:off x="812575" y="1991725"/>
            <a:ext cx="7453800" cy="3840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6418" algn="l" rtl="0">
              <a:spcBef>
                <a:spcPts val="360"/>
              </a:spcBef>
              <a:spcAft>
                <a:spcPts val="0"/>
              </a:spcAft>
              <a:buSzPts val="1068"/>
              <a:buFont typeface="Calibri"/>
              <a:buAutoNum type="arabicPeriod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წერილი ბაღების გაერთიანებებს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6418" algn="l" rtl="0">
              <a:spcBef>
                <a:spcPts val="1000"/>
              </a:spcBef>
              <a:spcAft>
                <a:spcPts val="0"/>
              </a:spcAft>
              <a:buSzPts val="1068"/>
              <a:buFont typeface="Calibri"/>
              <a:buAutoNum type="arabicPeriod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ინფორმაცია Მუნიციპალიტეტში არსებული სააღმზრდელო დაწესებულებების შესახებ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6418" algn="l" rtl="0">
              <a:spcBef>
                <a:spcPts val="1000"/>
              </a:spcBef>
              <a:spcAft>
                <a:spcPts val="0"/>
              </a:spcAft>
              <a:buSzPts val="1068"/>
              <a:buFont typeface="Calibri"/>
              <a:buAutoNum type="arabicPeriod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Სააღმზრდელო დაწესებულების შერჩევა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6418" algn="l" rtl="0">
              <a:spcBef>
                <a:spcPts val="1000"/>
              </a:spcBef>
              <a:spcAft>
                <a:spcPts val="0"/>
              </a:spcAft>
              <a:buSzPts val="1068"/>
              <a:buFont typeface="Calibri"/>
              <a:buAutoNum type="arabicPeriod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Სააღმზრდელო დაწესებულებასთან პირველადი ვიზიტი და მშობლის ინფორმირებული თანხმობის ფორმების გადაცემა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96418" algn="l" rtl="0">
              <a:spcBef>
                <a:spcPts val="1000"/>
              </a:spcBef>
              <a:spcAft>
                <a:spcPts val="1000"/>
              </a:spcAft>
              <a:buSzPts val="1068"/>
              <a:buFont typeface="Calibri"/>
              <a:buAutoNum type="arabicPeriod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Სააღმზრდელო დაწესებულებაში კვლევითი ვიზიტი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559f6ede28_0_0"/>
          <p:cNvSpPr txBox="1">
            <a:spLocks noGrp="1"/>
          </p:cNvSpPr>
          <p:nvPr>
            <p:ph type="title"/>
          </p:nvPr>
        </p:nvSpPr>
        <p:spPr>
          <a:xfrm>
            <a:off x="1042975" y="1027104"/>
            <a:ext cx="7024800" cy="735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Შეფასების პროცესი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g2559f6ede28_0_0"/>
          <p:cNvSpPr txBox="1">
            <a:spLocks noGrp="1"/>
          </p:cNvSpPr>
          <p:nvPr>
            <p:ph type="body" idx="1"/>
          </p:nvPr>
        </p:nvSpPr>
        <p:spPr>
          <a:xfrm>
            <a:off x="1042975" y="1945900"/>
            <a:ext cx="6777000" cy="3886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ფიზიკური გარემო: სკოლამდელი სააღმზრდელო დაწესებულება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შემფასებელი: ბავშვთან მუშაობის გამოციდლების მქონე ფსიქოლოგები, მაკ ჯორჯიას ფსიქოლოგების სუპერვიზიის ქვეშ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შეფასების ფორმატი: 1:1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შეფასების ხანგრძლივობა: 1 სთ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"/>
          <p:cNvSpPr txBox="1">
            <a:spLocks noGrp="1"/>
          </p:cNvSpPr>
          <p:nvPr>
            <p:ph type="title"/>
          </p:nvPr>
        </p:nvSpPr>
        <p:spPr>
          <a:xfrm>
            <a:off x="1042987" y="765175"/>
            <a:ext cx="6637337" cy="1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erriweather"/>
              <a:buNone/>
            </a:pPr>
            <a:r>
              <a:rPr lang="en-US" sz="3200" b="0" i="0" u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rPr>
              <a:t/>
            </a:r>
            <a:br>
              <a:rPr lang="en-US" sz="3200" b="0" i="0" u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rPr>
            </a:br>
            <a:endParaRPr/>
          </a:p>
        </p:txBody>
      </p:sp>
      <p:pic>
        <p:nvPicPr>
          <p:cNvPr id="173" name="Google Shape;173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9000" y="1417025"/>
            <a:ext cx="2743600" cy="402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6275" y="1900075"/>
            <a:ext cx="2941925" cy="312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55908e4f50_0_27"/>
          <p:cNvSpPr txBox="1">
            <a:spLocks noGrp="1"/>
          </p:cNvSpPr>
          <p:nvPr>
            <p:ph type="title"/>
          </p:nvPr>
        </p:nvSpPr>
        <p:spPr>
          <a:xfrm>
            <a:off x="721674" y="1027100"/>
            <a:ext cx="73461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latin typeface="Calibri"/>
                <a:ea typeface="Calibri"/>
                <a:cs typeface="Calibri"/>
                <a:sym typeface="Calibri"/>
              </a:rPr>
              <a:t>დემოგრაფიული მონაცემები</a:t>
            </a:r>
            <a:endParaRPr sz="3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Ძირითადი კვლევა (N = 295)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g255908e4f50_0_27"/>
          <p:cNvSpPr txBox="1">
            <a:spLocks noGrp="1"/>
          </p:cNvSpPr>
          <p:nvPr>
            <p:ph type="body" idx="1"/>
          </p:nvPr>
        </p:nvSpPr>
        <p:spPr>
          <a:xfrm>
            <a:off x="796700" y="2324100"/>
            <a:ext cx="7518300" cy="3921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84" name="Google Shape;284;g255908e4f50_0_27"/>
          <p:cNvGraphicFramePr/>
          <p:nvPr/>
        </p:nvGraphicFramePr>
        <p:xfrm>
          <a:off x="936350" y="3223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{FE79C84B-EBD8-4A70-817B-D5A4C992BA60}</a:tableStyleId>
              </a:tblPr>
              <a:tblGrid>
                <a:gridCol w="1809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87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24 - 35 თვე</a:t>
                      </a:r>
                      <a:endParaRPr sz="15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36 - 47 თვე</a:t>
                      </a:r>
                      <a:endParaRPr sz="15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48 - 59 თვე</a:t>
                      </a:r>
                      <a:endParaRPr sz="15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60 - 69 თვე</a:t>
                      </a:r>
                      <a:endParaRPr sz="15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7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13%</a:t>
                      </a:r>
                      <a:endParaRPr sz="1500"/>
                    </a:p>
                  </a:txBody>
                  <a:tcPr marL="91425" marR="91425" marT="91425" marB="91425"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23%</a:t>
                      </a:r>
                      <a:endParaRPr sz="1500"/>
                    </a:p>
                  </a:txBody>
                  <a:tcPr marL="91425" marR="91425" marT="91425" marB="91425"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35%</a:t>
                      </a:r>
                      <a:endParaRPr sz="1500"/>
                    </a:p>
                  </a:txBody>
                  <a:tcPr marL="91425" marR="91425" marT="91425" marB="91425"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27%</a:t>
                      </a:r>
                      <a:endParaRPr sz="1500"/>
                    </a:p>
                  </a:txBody>
                  <a:tcPr marL="91425" marR="91425" marT="91425" marB="91425"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85" name="Google Shape;285;g255908e4f50_0_27"/>
          <p:cNvGraphicFramePr/>
          <p:nvPr/>
        </p:nvGraphicFramePr>
        <p:xfrm>
          <a:off x="936350" y="232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{FE79C84B-EBD8-4A70-817B-D5A4C992BA60}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გოგო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ბიჭი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51%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49%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86" name="Google Shape;286;g255908e4f50_0_27"/>
          <p:cNvGraphicFramePr/>
          <p:nvPr/>
        </p:nvGraphicFramePr>
        <p:xfrm>
          <a:off x="936350" y="5303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{FE79C84B-EBD8-4A70-817B-D5A4C992BA60}</a:tableStyleId>
              </a:tblPr>
              <a:tblGrid>
                <a:gridCol w="241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ენა და მეტყველება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ყურადღება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ქცევა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38%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65%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35%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87" name="Google Shape;287;g255908e4f50_0_27"/>
          <p:cNvGraphicFramePr/>
          <p:nvPr/>
        </p:nvGraphicFramePr>
        <p:xfrm>
          <a:off x="936350" y="4382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{FE79C84B-EBD8-4A70-817B-D5A4C992BA60}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Არსებული დიაგნოზი/სტატუსი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გამოხატული სირთულე</a:t>
                      </a:r>
                      <a:endParaRPr sz="1500"/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1%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9%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55908e4f50_0_12"/>
          <p:cNvSpPr txBox="1">
            <a:spLocks noGrp="1"/>
          </p:cNvSpPr>
          <p:nvPr>
            <p:ph type="title"/>
          </p:nvPr>
        </p:nvSpPr>
        <p:spPr>
          <a:xfrm>
            <a:off x="1042975" y="1027104"/>
            <a:ext cx="7024800" cy="731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ძირითადი გამოწვევები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g255908e4f50_0_12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00" cy="3508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spcBef>
                <a:spcPts val="360"/>
              </a:spcBef>
              <a:spcAft>
                <a:spcPts val="0"/>
              </a:spcAft>
              <a:buSzPts val="2200"/>
              <a:buFont typeface="Calibri"/>
              <a:buChar char="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მშობლის უარი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1000"/>
              </a:spcBef>
              <a:spcAft>
                <a:spcPts val="0"/>
              </a:spcAft>
              <a:buSzPts val="2200"/>
              <a:buFont typeface="Calibri"/>
              <a:buChar char="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ინფექციური და ვირუსული დაავადებების გავრცელება სააღმზრდელო დაწესებულებებში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1000"/>
              </a:spcBef>
              <a:spcAft>
                <a:spcPts val="0"/>
              </a:spcAft>
              <a:buSzPts val="2200"/>
              <a:buFont typeface="Calibri"/>
              <a:buChar char="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არასათანადო ფიზიკური გარემო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1000"/>
              </a:spcBef>
              <a:spcAft>
                <a:spcPts val="1000"/>
              </a:spcAft>
              <a:buSzPts val="2200"/>
              <a:buFont typeface="Calibri"/>
              <a:buChar char="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ყურადღების, მეტყველების და ქცევითი სირთულეები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Merriweather"/>
              <a:buNone/>
            </a:pPr>
            <a:r>
              <a:rPr lang="en-US" sz="4000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კვლევის მიზანი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5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37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5722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24"/>
              <a:buFont typeface="Noto Sans Symbols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Შეფასების ინსტრუმენტის ადაპტირება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5722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24"/>
              <a:buFont typeface="Noto Sans Symbols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5722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24"/>
              <a:buFont typeface="Noto Sans Symbols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ადაპტირებული ინსტრუმენტის ნორმირება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1" name="Google Shape;181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4325" y="3740925"/>
            <a:ext cx="4172850" cy="278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"/>
          <p:cNvSpPr txBox="1">
            <a:spLocks noGrp="1"/>
          </p:cNvSpPr>
          <p:nvPr>
            <p:ph type="title"/>
          </p:nvPr>
        </p:nvSpPr>
        <p:spPr>
          <a:xfrm>
            <a:off x="1253412" y="1754312"/>
            <a:ext cx="66372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erriweather"/>
              <a:buNone/>
            </a:pPr>
            <a:r>
              <a:rPr lang="en-US" sz="3200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აქტუალობა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"/>
          <p:cNvSpPr txBox="1">
            <a:spLocks noGrp="1"/>
          </p:cNvSpPr>
          <p:nvPr>
            <p:ph type="body" idx="1"/>
          </p:nvPr>
        </p:nvSpPr>
        <p:spPr>
          <a:xfrm>
            <a:off x="1042975" y="2709600"/>
            <a:ext cx="7200900" cy="34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52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ბავშვის შეფასების ნორმირებული ინსტრუმენტების ნაკლებობა ქვეყნის მასშტაბით</a:t>
            </a:r>
            <a:endParaRPr sz="20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"/>
          <p:cNvSpPr txBox="1">
            <a:spLocks noGrp="1"/>
          </p:cNvSpPr>
          <p:nvPr>
            <p:ph type="title"/>
          </p:nvPr>
        </p:nvSpPr>
        <p:spPr>
          <a:xfrm>
            <a:off x="1125138" y="1740650"/>
            <a:ext cx="7024800" cy="8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</a:pP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Მ</a:t>
            </a:r>
            <a:r>
              <a:rPr lang="en-US" sz="2800" b="1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ულენი - ადრეულ ასაკში სწავლის უნარების შეფასების სკალ</a:t>
            </a:r>
            <a:r>
              <a:rPr lang="en-US" sz="2800" b="1">
                <a:latin typeface="Calibri"/>
                <a:ea typeface="Calibri"/>
                <a:cs typeface="Calibri"/>
                <a:sym typeface="Calibri"/>
              </a:rPr>
              <a:t>ა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4"/>
          <p:cNvSpPr txBox="1">
            <a:spLocks noGrp="1"/>
          </p:cNvSpPr>
          <p:nvPr>
            <p:ph type="body" idx="1"/>
          </p:nvPr>
        </p:nvSpPr>
        <p:spPr>
          <a:xfrm>
            <a:off x="971550" y="2938700"/>
            <a:ext cx="7178400" cy="28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კოგნიტური ფუნქციონირების შესაფასებელი, ინდივიდუალურად ადმინისტრირებადი საზომი, დაბადებიდან 68 თვემდე ასაკის ბავშვებისათვის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g255908e4f50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3175" y="1808450"/>
            <a:ext cx="4704075" cy="470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255908e4f50_0_1"/>
          <p:cNvSpPr txBox="1">
            <a:spLocks noGrp="1"/>
          </p:cNvSpPr>
          <p:nvPr>
            <p:ph type="body" idx="1"/>
          </p:nvPr>
        </p:nvSpPr>
        <p:spPr>
          <a:xfrm>
            <a:off x="751475" y="907275"/>
            <a:ext cx="7683600" cy="354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ინსტრუმენტის სკალები: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168" algn="l" rtl="0">
              <a:spcBef>
                <a:spcPts val="360"/>
              </a:spcBef>
              <a:spcAft>
                <a:spcPts val="0"/>
              </a:spcAft>
              <a:buSzPts val="1368"/>
              <a:buFont typeface="Calibri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მსხვილი მოტორული უნარები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168" algn="l" rtl="0">
              <a:spcBef>
                <a:spcPts val="360"/>
              </a:spcBef>
              <a:spcAft>
                <a:spcPts val="0"/>
              </a:spcAft>
              <a:buSzPts val="1368"/>
              <a:buFont typeface="Calibri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ვიზუალური ინფორმაციის გადამუშავება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168" algn="l" rtl="0">
              <a:spcBef>
                <a:spcPts val="360"/>
              </a:spcBef>
              <a:spcAft>
                <a:spcPts val="0"/>
              </a:spcAft>
              <a:buSzPts val="1368"/>
              <a:buFont typeface="Calibri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ნატიფი მოტორული უნარები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168" algn="l" rtl="0">
              <a:spcBef>
                <a:spcPts val="360"/>
              </a:spcBef>
              <a:spcAft>
                <a:spcPts val="0"/>
              </a:spcAft>
              <a:buSzPts val="1368"/>
              <a:buFont typeface="Calibri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რეცეპტული ენა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168" algn="l" rtl="0">
              <a:spcBef>
                <a:spcPts val="360"/>
              </a:spcBef>
              <a:spcAft>
                <a:spcPts val="0"/>
              </a:spcAft>
              <a:buSzPts val="1368"/>
              <a:buFont typeface="Calibri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ექსპრესიული ენა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168" algn="l" rtl="0">
              <a:spcBef>
                <a:spcPts val="360"/>
              </a:spcBef>
              <a:spcAft>
                <a:spcPts val="0"/>
              </a:spcAft>
              <a:buSzPts val="1368"/>
              <a:buFont typeface="Calibri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ადრეულ ასაკში სწავლის საერთო მაჩვენებელი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5599c92c61_0_4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8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უპირატესობები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g25599c92c61_0_4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00" cy="3508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0276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68"/>
              <a:buFont typeface="Calibri"/>
              <a:buChar char="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მრავალფეროვანი და საინტერესო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68"/>
              <a:buFont typeface="Calibri"/>
              <a:buChar char="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ძლიერი მხარეების და საჭიროებების იდენტიფიცირება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68"/>
              <a:buFont typeface="Calibri"/>
              <a:buChar char="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რამდენიმე ტიპის ქულა და ინტერპრეტაციის შესაძლებლობა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68"/>
              <a:buFont typeface="Calibri"/>
              <a:buChar char="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განვითარების თეორიაზე დაფუძნებული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68"/>
              <a:buFont typeface="Calibri"/>
              <a:buChar char="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ნაკლები კულტურული დატვირთვა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2768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68"/>
              <a:buFont typeface="Calibri"/>
              <a:buChar char="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ჩატარების დრო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5599c92c61_0_11"/>
          <p:cNvSpPr txBox="1">
            <a:spLocks noGrp="1"/>
          </p:cNvSpPr>
          <p:nvPr>
            <p:ph type="title"/>
          </p:nvPr>
        </p:nvSpPr>
        <p:spPr>
          <a:xfrm>
            <a:off x="1042987" y="1027112"/>
            <a:ext cx="7024800" cy="1143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გამოყენება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25599c92c61_0_11"/>
          <p:cNvSpPr txBox="1">
            <a:spLocks noGrp="1"/>
          </p:cNvSpPr>
          <p:nvPr>
            <p:ph type="body" idx="1"/>
          </p:nvPr>
        </p:nvSpPr>
        <p:spPr>
          <a:xfrm>
            <a:off x="1042987" y="2324100"/>
            <a:ext cx="6777000" cy="3508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Char char="❏"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შესაძლებლობას იძლევა მოხდეს ბავშვის ძლიერი და სუსტი მხარეების იდენტიფიცირება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Char char="❏"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აფასებს ბავშვის ინტელექტუალურ განვითარებას და სასკოლო მზაობას 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500"/>
              <a:buFont typeface="Calibri"/>
              <a:buChar char="❏"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ინფორმაციულია ინტერვენციის დაგეგვმისთვის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"/>
          <p:cNvSpPr txBox="1">
            <a:spLocks noGrp="1"/>
          </p:cNvSpPr>
          <p:nvPr>
            <p:ph type="title"/>
          </p:nvPr>
        </p:nvSpPr>
        <p:spPr>
          <a:xfrm>
            <a:off x="736200" y="756975"/>
            <a:ext cx="7270500" cy="6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Merriweather"/>
              <a:buNone/>
            </a:pPr>
            <a:r>
              <a:rPr lang="en-US" sz="4000" i="0" u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კვლევის ეტაპები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6"/>
          <p:cNvSpPr txBox="1">
            <a:spLocks noGrp="1"/>
          </p:cNvSpPr>
          <p:nvPr>
            <p:ph type="body" idx="1"/>
          </p:nvPr>
        </p:nvSpPr>
        <p:spPr>
          <a:xfrm>
            <a:off x="736200" y="1503525"/>
            <a:ext cx="7591200" cy="46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41300" algn="l" rtl="0">
              <a:spcBef>
                <a:spcPts val="360"/>
              </a:spcBef>
              <a:spcAft>
                <a:spcPts val="0"/>
              </a:spcAft>
              <a:buSzPts val="868"/>
              <a:buFont typeface="Calibri"/>
              <a:buChar char="➔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Მოსამზადებელი ეტაპი: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თარგმნა და ექსპერტული შეფასება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უკუთარგმნა და ექსპერტული შეფასება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სასტიმულო მასალის მორგება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241300" algn="l" rtl="0">
              <a:spcBef>
                <a:spcPts val="360"/>
              </a:spcBef>
              <a:spcAft>
                <a:spcPts val="0"/>
              </a:spcAft>
              <a:buSzPts val="868"/>
              <a:buFont typeface="Calibri"/>
              <a:buChar char="➔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პილოტური კვლევა ნაწილი I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2019წ - თბილისი, ბოლნისი, მცხეთა (N = 131)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ექსპრესიული ენის დავალებების მოდიფიცირება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241300" algn="l" rtl="0">
              <a:spcBef>
                <a:spcPts val="360"/>
              </a:spcBef>
              <a:spcAft>
                <a:spcPts val="0"/>
              </a:spcAft>
              <a:buSzPts val="868"/>
              <a:buFont typeface="Calibri"/>
              <a:buChar char="➔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Პილოტური კვლევა ნაწილი II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2019 წ - თბილისი, სიღნაღი, თერჯოლა (N = 172)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241300" algn="l" rtl="0">
              <a:spcBef>
                <a:spcPts val="360"/>
              </a:spcBef>
              <a:spcAft>
                <a:spcPts val="0"/>
              </a:spcAft>
              <a:buSzPts val="868"/>
              <a:buFont typeface="Calibri"/>
              <a:buChar char="➔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ძირითადი კვლევა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2022-2024 წ - მთელი საქართველოს მასშტაბით (N = 1210)</a:t>
            </a:r>
            <a:br>
              <a:rPr lang="en-US" sz="1900">
                <a:latin typeface="Calibri"/>
                <a:ea typeface="Calibri"/>
                <a:cs typeface="Calibri"/>
                <a:sym typeface="Calibri"/>
              </a:rPr>
            </a:br>
            <a:endParaRPr sz="1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Austin">
  <a:themeElements>
    <a:clrScheme name="Austin">
      <a:dk1>
        <a:srgbClr val="000000"/>
      </a:dk1>
      <a:lt1>
        <a:srgbClr val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stin">
  <a:themeElements>
    <a:clrScheme name="Austin">
      <a:dk1>
        <a:srgbClr val="000000"/>
      </a:dk1>
      <a:lt1>
        <a:srgbClr val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</Words>
  <Application>Microsoft Office PowerPoint</Application>
  <PresentationFormat>On-screen Show (4:3)</PresentationFormat>
  <Paragraphs>125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Merriweather</vt:lpstr>
      <vt:lpstr>Noto Sans Symbols</vt:lpstr>
      <vt:lpstr>Arial</vt:lpstr>
      <vt:lpstr>Calibri</vt:lpstr>
      <vt:lpstr>Gill Sans</vt:lpstr>
      <vt:lpstr>Times New Roman</vt:lpstr>
      <vt:lpstr>Century Gothic</vt:lpstr>
      <vt:lpstr>1_Austin</vt:lpstr>
      <vt:lpstr>Austin</vt:lpstr>
      <vt:lpstr>“მულენი - ადრეულ ასაკში სწავლის უნარების შეფასების სკალის“ ადაპტირება და ნორმირება</vt:lpstr>
      <vt:lpstr> </vt:lpstr>
      <vt:lpstr>კვლევის მიზანი</vt:lpstr>
      <vt:lpstr>აქტუალობა</vt:lpstr>
      <vt:lpstr>Მულენი - ადრეულ ასაკში სწავლის უნარების შეფასების სკალა</vt:lpstr>
      <vt:lpstr>PowerPoint Presentation</vt:lpstr>
      <vt:lpstr>უპირატესობები</vt:lpstr>
      <vt:lpstr>გამოყენება</vt:lpstr>
      <vt:lpstr>კვლევის ეტაპები</vt:lpstr>
      <vt:lpstr>PowerPoint Presentation</vt:lpstr>
      <vt:lpstr>PowerPoint Presentation</vt:lpstr>
      <vt:lpstr>PowerPoint Presentation</vt:lpstr>
      <vt:lpstr>PowerPoint Presentation</vt:lpstr>
      <vt:lpstr>Პილოტური კვლევის შედეგები</vt:lpstr>
      <vt:lpstr>PowerPoint Presentation</vt:lpstr>
      <vt:lpstr>PowerPoint Presentation</vt:lpstr>
      <vt:lpstr>  შერჩევა Ძირითადი კვლევა</vt:lpstr>
      <vt:lpstr>პროცედურა</vt:lpstr>
      <vt:lpstr>Შეფასების პროცესი</vt:lpstr>
      <vt:lpstr>დემოგრაფიული მონაცემები Ძირითადი კვლევა (N = 295)</vt:lpstr>
      <vt:lpstr>ძირითადი გამოწვევები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“მულენი - ადრეულ ასაკში სწავლის უნარების შეფასების სკალის“ ადაპტირება და ნორმირება</dc:title>
  <dc:creator>user</dc:creator>
  <cp:lastModifiedBy>Tamar Makharadze</cp:lastModifiedBy>
  <cp:revision>1</cp:revision>
  <dcterms:created xsi:type="dcterms:W3CDTF">2013-09-17T05:47:32Z</dcterms:created>
  <dcterms:modified xsi:type="dcterms:W3CDTF">2023-06-28T10:39:12Z</dcterms:modified>
</cp:coreProperties>
</file>