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81" r:id="rId3"/>
    <p:sldId id="276" r:id="rId4"/>
    <p:sldId id="285" r:id="rId5"/>
    <p:sldId id="286" r:id="rId6"/>
    <p:sldId id="287" r:id="rId7"/>
    <p:sldId id="291" r:id="rId8"/>
    <p:sldId id="288" r:id="rId9"/>
    <p:sldId id="290" r:id="rId10"/>
    <p:sldId id="295" r:id="rId11"/>
    <p:sldId id="292" r:id="rId12"/>
    <p:sldId id="296" r:id="rId13"/>
    <p:sldId id="293" r:id="rId14"/>
    <p:sldId id="294" r:id="rId1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69" d="100"/>
          <a:sy n="69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0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39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8" name="Rectangle 37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33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5" name="Rectangle 34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sp>
            <p:nvSpPr>
              <p:cNvPr id="31" name="Rectangle 30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</p:grpSp>
        <p:sp>
          <p:nvSpPr>
            <p:cNvPr id="6" name="Freeform 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7" name="Freeform 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8" name="Freeform 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1" name="Hexagon 1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2" name="Hexagon 1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3" name="Hexagon 12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4" name="Hexagon 13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5" name="Hexagon 14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6" name="Freeform 15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7" name="Hexagon 16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8" name="Hexagon 17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9" name="Hexagon 18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" name="Hexagon 19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1" name="Hexagon 20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2" name="Hexagon 21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3" name="Hexagon 22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4" name="Hexagon 23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5" name="Hexagon 24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6" name="Freeform 25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9F722660-0ADC-473F-BDA2-0851BDEA3D1E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A347BF9-03FC-42BC-8774-0849C16FB2F2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38055-214A-42FE-AE94-E0288F639DC3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8E20E-3085-4F4F-9177-948794E36EE5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E4F50-F278-4BC4-930C-4CC77DB84388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0837B-3D08-4E0E-9215-4F80FA6A0DCC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8F4D6-C517-457F-80BA-361091D53040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AA05F0-F979-44FF-A51E-FB813FF3939B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BBC9E-4C36-4C95-A6E4-DDEA5CA2ED0A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0FEFE-4310-4B09-BAFB-29CE6BD3DA80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B8E10-F5A7-4043-991A-092000FE27EE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7BDE5C77-805C-46CF-97F5-F1BCE9A8AC82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0C3BA-9AC8-4888-80C6-C2AC351839F2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E6DBD-A530-45A8-BBE3-97DFC0A5554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16CA5-710C-4A84-8BB8-AB05B2F7A668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EB300-7AB7-49D0-A511-D957009FF4DD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149EA-DB39-4A5E-8DD0-D21DEDBA74BE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CBA39C-2AEE-49EB-8870-1C8F66885951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61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40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37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34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7" name="Rectangle 36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sp>
            <p:nvSpPr>
              <p:cNvPr id="32" name="Rectangle 31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</p:grpSp>
        <p:sp>
          <p:nvSpPr>
            <p:cNvPr id="7" name="Freeform 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8" name="Freeform 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2" name="Hexagon 1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3" name="Hexagon 1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4" name="Hexagon 1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5" name="Hexagon 1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6" name="Hexagon 1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7" name="Freeform 16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8" name="Hexagon 17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9" name="Hexagon 18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" name="Hexagon 19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1" name="Hexagon 20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2" name="Hexagon 21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3" name="Hexagon 22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4" name="Hexagon 23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5" name="Hexagon 24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6" name="Hexagon 25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8" name="Freeform 27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sp>
        <p:nvSpPr>
          <p:cNvPr id="44" name="Rectangle 4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DA60C-D2DE-4520-BCE6-C15E638AB117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ED97936-F742-4A33-A99E-5F2513D87700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61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40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37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34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37" name="Rectangle 36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sp>
            <p:nvSpPr>
              <p:cNvPr id="32" name="Rectangle 31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</p:grpSp>
        <p:sp>
          <p:nvSpPr>
            <p:cNvPr id="7" name="Freeform 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8" name="Freeform 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2" name="Hexagon 1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3" name="Hexagon 1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4" name="Hexagon 1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5" name="Hexagon 1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6" name="Hexagon 1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7" name="Freeform 16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8" name="Hexagon 17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9" name="Hexagon 18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" name="Hexagon 19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1" name="Hexagon 20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2" name="Hexagon 21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3" name="Hexagon 22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4" name="Hexagon 23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5" name="Hexagon 24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6" name="Hexagon 25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8" name="Freeform 27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sp>
        <p:nvSpPr>
          <p:cNvPr id="44" name="Rectangle 4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AC539-7AD1-4F8F-BC6D-D7379EEBF846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7E5974-879D-4977-ADF2-759148FEA3C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2F35F"/>
            </a:gs>
            <a:gs pos="62000">
              <a:srgbClr val="92BE3F"/>
            </a:gs>
            <a:gs pos="100000">
              <a:srgbClr val="80A33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rgbClr val="FEFEFE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10CDA9B-9F94-4B07-82EA-D05AD691A55A}" type="datetimeFigureOut">
              <a:rPr lang="ru-RU"/>
              <a:pPr>
                <a:defRPr/>
              </a:pPr>
              <a:t>21.06.2023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accent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EFEFE"/>
                </a:solidFill>
              </a:defRPr>
            </a:lvl1pPr>
          </a:lstStyle>
          <a:p>
            <a:fld id="{33C90DF6-AF0F-4445-AA03-6790C5956CB6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4" r:id="rId8"/>
    <p:sldLayoutId id="2147484005" r:id="rId9"/>
    <p:sldLayoutId id="2147484001" r:id="rId10"/>
    <p:sldLayoutId id="214748400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irmakurdadze@gmail.com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4733925" y="2404631"/>
            <a:ext cx="3313113" cy="2133600"/>
          </a:xfrm>
        </p:spPr>
        <p:txBody>
          <a:bodyPr>
            <a:normAutofit fontScale="90000"/>
          </a:bodyPr>
          <a:lstStyle/>
          <a:p>
            <a:r>
              <a:rPr lang="ka-GE" sz="2200" dirty="0" smtClean="0">
                <a:solidFill>
                  <a:schemeClr val="tx1"/>
                </a:solidFill>
              </a:rPr>
              <a:t>პედაგოგიკის დოქტორი,</a:t>
            </a:r>
            <a:br>
              <a:rPr lang="ka-GE" sz="2200" dirty="0" smtClean="0">
                <a:solidFill>
                  <a:schemeClr val="tx1"/>
                </a:solidFill>
              </a:rPr>
            </a:br>
            <a:r>
              <a:rPr lang="ka-GE" sz="2200" dirty="0" smtClean="0">
                <a:solidFill>
                  <a:schemeClr val="tx1"/>
                </a:solidFill>
              </a:rPr>
              <a:t> პროფესორი</a:t>
            </a:r>
            <a:r>
              <a:rPr lang="en-US" sz="2200" dirty="0" smtClean="0">
                <a:solidFill>
                  <a:schemeClr val="tx1"/>
                </a:solidFill>
              </a:rPr>
              <a:t/>
            </a:r>
            <a:br>
              <a:rPr lang="en-US" sz="2200" dirty="0" smtClean="0">
                <a:solidFill>
                  <a:schemeClr val="tx1"/>
                </a:solidFill>
              </a:rPr>
            </a:br>
            <a:r>
              <a:rPr lang="en-US" sz="2200" dirty="0" smtClean="0">
                <a:solidFill>
                  <a:schemeClr val="tx1"/>
                </a:solidFill>
              </a:rPr>
              <a:t>სამცხე-ჯავახე</a:t>
            </a:r>
            <a:r>
              <a:rPr lang="ka-GE" sz="2200" dirty="0" smtClean="0">
                <a:solidFill>
                  <a:schemeClr val="tx1"/>
                </a:solidFill>
              </a:rPr>
              <a:t>თის სახელმწიფო უნივერსიტეტი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4733925" y="4421188"/>
            <a:ext cx="3309938" cy="1671637"/>
          </a:xfrm>
        </p:spPr>
        <p:txBody>
          <a:bodyPr/>
          <a:lstStyle/>
          <a:p>
            <a:pPr algn="ctr" eaLnBrk="1" hangingPunct="1"/>
            <a:endParaRPr lang="ka-GE" altLang="en-US" sz="1600" b="1" i="1" dirty="0" smtClean="0">
              <a:solidFill>
                <a:srgbClr val="002060"/>
              </a:solidFill>
            </a:endParaRPr>
          </a:p>
          <a:p>
            <a:pPr algn="ctr" eaLnBrk="1" hangingPunct="1"/>
            <a:r>
              <a:rPr lang="ka-GE" altLang="en-US" sz="1600" b="1" i="1" dirty="0" smtClean="0">
                <a:solidFill>
                  <a:srgbClr val="002060"/>
                </a:solidFill>
              </a:rPr>
              <a:t>21/06/2023</a:t>
            </a:r>
            <a:endParaRPr lang="ru-RU" altLang="en-US" sz="1600" b="1" i="1" dirty="0" smtClean="0">
              <a:solidFill>
                <a:srgbClr val="002060"/>
              </a:solidFill>
            </a:endParaRPr>
          </a:p>
        </p:txBody>
      </p:sp>
      <p:pic>
        <p:nvPicPr>
          <p:cNvPr id="5124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47625"/>
            <a:ext cx="27336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38" y="846138"/>
            <a:ext cx="1617662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1"/>
          <p:cNvSpPr>
            <a:spLocks noChangeArrowheads="1"/>
          </p:cNvSpPr>
          <p:nvPr/>
        </p:nvSpPr>
        <p:spPr bwMode="auto">
          <a:xfrm>
            <a:off x="376238" y="1765300"/>
            <a:ext cx="410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b="1" i="1" dirty="0">
                <a:solidFill>
                  <a:srgbClr val="0070C0"/>
                </a:solidFill>
                <a:latin typeface="Times New Roman" pitchFamily="18" charset="0"/>
                <a:cs typeface="Calibri" pitchFamily="34" charset="0"/>
              </a:rPr>
              <a:t>‘Equal Opportunities for Inclusive Life’. </a:t>
            </a:r>
            <a:endParaRPr lang="en-US" altLang="en-US" b="1" dirty="0">
              <a:solidFill>
                <a:srgbClr val="0070C0"/>
              </a:solidFill>
            </a:endParaRPr>
          </a:p>
        </p:txBody>
      </p:sp>
      <p:sp>
        <p:nvSpPr>
          <p:cNvPr id="5127" name="Rectangle 1"/>
          <p:cNvSpPr>
            <a:spLocks noChangeArrowheads="1"/>
          </p:cNvSpPr>
          <p:nvPr/>
        </p:nvSpPr>
        <p:spPr bwMode="auto">
          <a:xfrm>
            <a:off x="0" y="3886200"/>
            <a:ext cx="4572000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ka-GE" sz="2000" b="1" dirty="0">
                <a:solidFill>
                  <a:srgbClr val="0070C0"/>
                </a:solidFill>
                <a:latin typeface="Sylfaen" pitchFamily="18" charset="0"/>
                <a:ea typeface="Calibri" pitchFamily="34" charset="0"/>
                <a:cs typeface="Sylfaen" pitchFamily="18" charset="0"/>
              </a:rPr>
              <a:t>ინკლუზიური განათლება საქართველოში -  მიღწევები, გამოწვევები და პერსპექტივები </a:t>
            </a:r>
            <a:r>
              <a:rPr lang="ka-GE" sz="2000" b="1" dirty="0" smtClean="0">
                <a:solidFill>
                  <a:srgbClr val="0070C0"/>
                </a:solidFill>
                <a:latin typeface="Sylfaen" pitchFamily="18" charset="0"/>
                <a:ea typeface="Calibri" pitchFamily="34" charset="0"/>
                <a:cs typeface="Sylfaen" pitchFamily="18" charset="0"/>
              </a:rPr>
              <a:t>- 2023</a:t>
            </a:r>
            <a:endParaRPr lang="en-US" sz="2000" dirty="0">
              <a:solidFill>
                <a:srgbClr val="0070C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188640"/>
            <a:ext cx="21602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000" dirty="0"/>
              <a:t>ირმა ქურდაძე, საკონტაქტო ინფორმაცია: </a:t>
            </a:r>
            <a:r>
              <a:rPr lang="ka-GE" sz="2000" u="sng" dirty="0">
                <a:hlinkClick r:id="rId4"/>
              </a:rPr>
              <a:t>irmakurdadze@gmail.com</a:t>
            </a:r>
            <a:r>
              <a:rPr lang="ka-GE" sz="2000" u="sng" dirty="0"/>
              <a:t>  </a:t>
            </a:r>
            <a:r>
              <a:rPr lang="ka-GE" sz="2000" dirty="0"/>
              <a:t>599177109</a:t>
            </a:r>
            <a:endParaRPr lang="en-US" sz="2000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3212976"/>
            <a:ext cx="7024687" cy="1143000"/>
          </a:xfrm>
        </p:spPr>
        <p:txBody>
          <a:bodyPr/>
          <a:lstStyle/>
          <a:p>
            <a:pPr algn="just"/>
            <a:r>
              <a:rPr lang="ka-GE" dirty="0" smtClean="0">
                <a:solidFill>
                  <a:schemeClr val="tx1"/>
                </a:solidFill>
              </a:rPr>
              <a:t/>
            </a:r>
            <a:br>
              <a:rPr lang="ka-GE" dirty="0" smtClean="0">
                <a:solidFill>
                  <a:schemeClr val="tx1"/>
                </a:solidFill>
              </a:rPr>
            </a:br>
            <a:r>
              <a:rPr lang="ka-GE" dirty="0">
                <a:solidFill>
                  <a:schemeClr val="tx1"/>
                </a:solidFill>
              </a:rPr>
              <a:t/>
            </a:r>
            <a:br>
              <a:rPr lang="ka-GE" dirty="0">
                <a:solidFill>
                  <a:schemeClr val="tx1"/>
                </a:solidFill>
              </a:rPr>
            </a:br>
            <a:r>
              <a:rPr lang="ka-GE" dirty="0" smtClean="0">
                <a:solidFill>
                  <a:schemeClr val="tx1"/>
                </a:solidFill>
              </a:rPr>
              <a:t/>
            </a:r>
            <a:br>
              <a:rPr lang="ka-GE" dirty="0" smtClean="0">
                <a:solidFill>
                  <a:schemeClr val="tx1"/>
                </a:solidFill>
              </a:rPr>
            </a:br>
            <a:r>
              <a:rPr lang="ka-GE" sz="2800" dirty="0" smtClean="0">
                <a:solidFill>
                  <a:schemeClr val="tx1"/>
                </a:solidFill>
              </a:rPr>
              <a:t>აანალიზებს  </a:t>
            </a:r>
            <a:r>
              <a:rPr lang="ka-GE" sz="2800" dirty="0">
                <a:solidFill>
                  <a:schemeClr val="tx1"/>
                </a:solidFill>
              </a:rPr>
              <a:t>აუტიზმის ბუნების  ინდივიდუალური ინტერპრეტაციის პერსპექტივებს, მის გავლენას ოჯახზე და ხელს უწყობს აუტიზმის  არსის გაგება,  მშობლების ცნობიერების ასამაღლებას.</a:t>
            </a:r>
            <a:endParaRPr lang="en-US" sz="2800" dirty="0"/>
          </a:p>
        </p:txBody>
      </p:sp>
      <p:pic>
        <p:nvPicPr>
          <p:cNvPr id="3" name="Picture 2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528392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41118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664" y="1196752"/>
            <a:ext cx="7384107" cy="4608511"/>
          </a:xfrm>
        </p:spPr>
        <p:txBody>
          <a:bodyPr/>
          <a:lstStyle/>
          <a:p>
            <a:pPr algn="just"/>
            <a:r>
              <a:rPr lang="ka-GE" sz="3200" dirty="0" smtClean="0">
                <a:solidFill>
                  <a:schemeClr val="tx1"/>
                </a:solidFill>
              </a:rPr>
              <a:t>სწავლება მიმდინარეობს სხვადასხვა ქეისებზე დაყრდნობით, სადაც აქტიურად მიმდინარეობს სიტუაციის შეჯამება/ანალიზი მაგალითებზე დაყრდნობით, რაც სტუდენტებს კონკრეტულ  ქეისებზე დაყრდნობით აჩვენებს, თუ რას ეყდნობა აუტიზმი.</a:t>
            </a:r>
            <a:r>
              <a:rPr lang="ka-GE" sz="2400" dirty="0" smtClean="0">
                <a:solidFill>
                  <a:schemeClr val="tx1"/>
                </a:solidFill>
              </a:rPr>
              <a:t/>
            </a:r>
            <a:br>
              <a:rPr lang="ka-GE" sz="2400" dirty="0" smtClean="0">
                <a:solidFill>
                  <a:schemeClr val="tx1"/>
                </a:solidFill>
              </a:rPr>
            </a:br>
            <a:r>
              <a:rPr lang="ka-GE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3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525763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3169683"/>
            <a:ext cx="7024687" cy="1143000"/>
          </a:xfrm>
        </p:spPr>
        <p:txBody>
          <a:bodyPr/>
          <a:lstStyle/>
          <a:p>
            <a:pPr algn="just"/>
            <a:r>
              <a:rPr lang="ka-GE" sz="2800" dirty="0" smtClean="0"/>
              <a:t/>
            </a:r>
            <a:br>
              <a:rPr lang="ka-GE" sz="2800" dirty="0" smtClean="0"/>
            </a:br>
            <a:r>
              <a:rPr lang="ka-GE" sz="2800" dirty="0"/>
              <a:t/>
            </a:r>
            <a:br>
              <a:rPr lang="ka-GE" sz="2800" dirty="0"/>
            </a:br>
            <a:r>
              <a:rPr lang="ka-GE" sz="2800" dirty="0" smtClean="0"/>
              <a:t>ასევე სტუდენტებს  აძლევს შესაძლებლობას აუტიზმის მახასიათებლების შესახებ, აუტიზმთან დაკავშირებული გამოწვევების ანალიზს და ცოდნას ამ პრობლემის აღმოფხვრის ძირითადი სტრატეგიების შესახებ.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0"/>
            <a:ext cx="3603048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31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027113"/>
            <a:ext cx="7456115" cy="1143000"/>
          </a:xfrm>
        </p:spPr>
        <p:txBody>
          <a:bodyPr/>
          <a:lstStyle/>
          <a:p>
            <a:r>
              <a:rPr lang="ka-GE" b="1" dirty="0" smtClean="0"/>
              <a:t>კვლევის ძირითადი მიგნებები / პროექტის ძირითადი შედეგები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324100"/>
            <a:ext cx="8136904" cy="4129236"/>
          </a:xfrm>
        </p:spPr>
        <p:txBody>
          <a:bodyPr/>
          <a:lstStyle/>
          <a:p>
            <a:pPr algn="just">
              <a:buNone/>
            </a:pPr>
            <a:r>
              <a:rPr lang="ka-GE" sz="2000" dirty="0" smtClean="0"/>
              <a:t>       სკოლის ხელმძღვანელების მიერ გაანალიზდა უკვე დასაქმებული კურსდამთვრებულების ცოდნის შეფასება/კვლევა მათი ცოდნის  შესახებ, სადაც სკოლის დირექტორებს უნდა შეეფასებინათ მათი ცოდნა ინკლუზიური განათლების/აუტიზმის მქონე მოსწავლეებთან მუშაობის  შესახებ.</a:t>
            </a:r>
            <a:endParaRPr lang="en-US" sz="2000" dirty="0" smtClean="0"/>
          </a:p>
          <a:p>
            <a:pPr algn="just">
              <a:buNone/>
            </a:pPr>
            <a:r>
              <a:rPr lang="ka-GE" sz="2000" dirty="0" smtClean="0"/>
              <a:t>        კვლევის შედეგად ირკვევა, რომ გამოკითხული 100 დირექტორის მიერ 98,9% კურსდამთავრებულების ცოდნა  ამ მიმართულებით შეფასდა  ძალზედ მაღალი ნიშნულით.</a:t>
            </a:r>
            <a:endParaRPr lang="en-US" sz="20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525763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268760"/>
            <a:ext cx="7024687" cy="3121968"/>
          </a:xfrm>
        </p:spPr>
        <p:txBody>
          <a:bodyPr/>
          <a:lstStyle/>
          <a:p>
            <a:r>
              <a:rPr lang="ka-GE" sz="4800" b="1" dirty="0" smtClean="0"/>
              <a:t>         გმადლობთ       ყურადღებისთვის!</a:t>
            </a:r>
            <a:endParaRPr lang="en-US" sz="4800" b="1" dirty="0"/>
          </a:p>
        </p:txBody>
      </p:sp>
      <p:pic>
        <p:nvPicPr>
          <p:cNvPr id="3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528392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42988" y="765175"/>
            <a:ext cx="6637337" cy="1433513"/>
          </a:xfrm>
        </p:spPr>
        <p:txBody>
          <a:bodyPr/>
          <a:lstStyle/>
          <a:p>
            <a:pPr algn="ctr" eaLnBrk="1" hangingPunct="1"/>
            <a:r>
              <a:rPr lang="ka-GE" altLang="en-US" sz="3200" smtClean="0"/>
              <a:t/>
            </a:r>
            <a:br>
              <a:rPr lang="ka-GE" altLang="en-US" sz="3200" smtClean="0"/>
            </a:br>
            <a:endParaRPr lang="en-US" altLang="en-US" sz="3200" dirty="0" smtClean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506270"/>
            <a:ext cx="7322838" cy="33547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>
              <a:spcBef>
                <a:spcPct val="0"/>
              </a:spcBef>
              <a:buClrTx/>
              <a:buSzTx/>
            </a:pPr>
            <a:r>
              <a:rPr kumimoji="0" lang="ka-GE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  ინკლუზიური განათლების კურსები - მომავალი მასწავლებლის მომზადების </a:t>
            </a:r>
            <a:r>
              <a:rPr lang="ka-GE" sz="2800" b="1" dirty="0" smtClean="0">
                <a:solidFill>
                  <a:srgbClr val="333333"/>
                </a:solidFill>
                <a:latin typeface="Sylfaen" pitchFamily="18" charset="0"/>
                <a:ea typeface="Times New Roman" pitchFamily="18" charset="0"/>
                <a:cs typeface="Arial" pitchFamily="34" charset="0"/>
              </a:rPr>
              <a:t>პროცესში    სამცხე-ჯავახეთის სახელმწიფო უნივერსიტეტში</a:t>
            </a:r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buClrTx/>
              <a:buSzTx/>
            </a:pPr>
            <a:r>
              <a:rPr lang="ka-GE" sz="2800" b="1" dirty="0" smtClean="0">
                <a:solidFill>
                  <a:srgbClr val="333333"/>
                </a:solidFill>
                <a:latin typeface="Sylfaen" pitchFamily="18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just">
              <a:spcBef>
                <a:spcPct val="0"/>
              </a:spcBef>
              <a:buClrTx/>
              <a:buSzTx/>
            </a:pPr>
            <a:r>
              <a:rPr lang="ka-GE" sz="2400" b="1" dirty="0" smtClean="0">
                <a:solidFill>
                  <a:srgbClr val="333333"/>
                </a:solidFill>
                <a:latin typeface="Sylfaen" pitchFamily="18" charset="0"/>
                <a:ea typeface="Times New Roman" pitchFamily="18" charset="0"/>
                <a:cs typeface="Arial" pitchFamily="34" charset="0"/>
              </a:rPr>
              <a:t>საკვანძო </a:t>
            </a:r>
            <a:r>
              <a:rPr kumimoji="0" lang="ka-GE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სიტყვები:</a:t>
            </a:r>
            <a:r>
              <a:rPr kumimoji="0" lang="ka-GE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Sylfaen" pitchFamily="18" charset="0"/>
                <a:ea typeface="Times New Roman" pitchFamily="18" charset="0"/>
                <a:cs typeface="Arial" pitchFamily="34" charset="0"/>
              </a:rPr>
              <a:t> ინკლუზიური განათლება, </a:t>
            </a:r>
            <a:r>
              <a:rPr kumimoji="0" lang="ka-G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lfaen" pitchFamily="18" charset="0"/>
                <a:ea typeface="Calibri" pitchFamily="34" charset="0"/>
                <a:cs typeface="Arial" pitchFamily="34" charset="0"/>
              </a:rPr>
              <a:t>კომუნიკაციისა და     ინტერაქციის სფერო, აუტიზმი.</a:t>
            </a:r>
            <a:endParaRPr kumimoji="0" lang="ka-G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528392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6637337" cy="720725"/>
          </a:xfrm>
        </p:spPr>
        <p:txBody>
          <a:bodyPr/>
          <a:lstStyle/>
          <a:p>
            <a:pPr algn="ctr" eaLnBrk="1" hangingPunct="1"/>
            <a:r>
              <a:rPr lang="ka-GE" sz="3200" b="1" dirty="0" smtClean="0"/>
              <a:t>კვლევის / პროექტის მიზანი</a:t>
            </a:r>
            <a:endParaRPr lang="en-US" sz="3200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576" y="1772816"/>
            <a:ext cx="7200900" cy="4897437"/>
          </a:xfrm>
        </p:spPr>
        <p:txBody>
          <a:bodyPr rtlCol="0">
            <a:normAutofit/>
          </a:bodyPr>
          <a:lstStyle/>
          <a:p>
            <a:pPr marL="342900" indent="-34290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სამცხე-ჯავახეთის სახელმწიფო უნივერსიტეტში მასწავლებლის მომზადების საგანმანათლებლო პროგრამებში, როგორც 300, ასევ 60 კრედიტიან კურიკულუმებში  </a:t>
            </a:r>
            <a:r>
              <a:rPr lang="ka-GE" sz="2400" dirty="0" smtClean="0">
                <a:solidFill>
                  <a:schemeClr val="tx1"/>
                </a:solidFill>
              </a:rPr>
              <a:t>სტუდენტების მხრიდან </a:t>
            </a:r>
            <a:r>
              <a:rPr lang="en-US" sz="2400" dirty="0" smtClean="0">
                <a:solidFill>
                  <a:schemeClr val="tx1"/>
                </a:solidFill>
              </a:rPr>
              <a:t>ინკლუზიური განათლების მიმართულებით </a:t>
            </a:r>
            <a:r>
              <a:rPr lang="ka-GE" sz="2400" dirty="0" smtClean="0">
                <a:solidFill>
                  <a:schemeClr val="tx1"/>
                </a:solidFill>
              </a:rPr>
              <a:t>ახალი სასწავლო კურსების მომზადება;</a:t>
            </a:r>
          </a:p>
          <a:p>
            <a:pPr marL="342900" indent="-342900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ka-GE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ინკლუზიური განათლების პრინციპების </a:t>
            </a:r>
            <a:r>
              <a:rPr lang="ka-GE" sz="2400" dirty="0" smtClean="0">
                <a:solidFill>
                  <a:schemeClr val="tx1"/>
                </a:solidFill>
              </a:rPr>
              <a:t>ახლებური </a:t>
            </a:r>
            <a:r>
              <a:rPr lang="en-US" sz="2400" dirty="0" smtClean="0">
                <a:solidFill>
                  <a:schemeClr val="tx1"/>
                </a:solidFill>
              </a:rPr>
              <a:t>გ</a:t>
            </a:r>
            <a:r>
              <a:rPr lang="ka-GE" sz="2400" dirty="0" smtClean="0">
                <a:solidFill>
                  <a:schemeClr val="tx1"/>
                </a:solidFill>
              </a:rPr>
              <a:t>ა</a:t>
            </a:r>
            <a:r>
              <a:rPr lang="en-US" sz="2400" dirty="0" smtClean="0">
                <a:solidFill>
                  <a:schemeClr val="tx1"/>
                </a:solidFill>
              </a:rPr>
              <a:t>აზრებ</a:t>
            </a:r>
            <a:r>
              <a:rPr lang="ka-GE" sz="2400" dirty="0" smtClean="0">
                <a:solidFill>
                  <a:schemeClr val="tx1"/>
                </a:solidFill>
              </a:rPr>
              <a:t>ის მოთხოვნის/შეფასების კვლევა.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3600400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024688" cy="863600"/>
          </a:xfrm>
        </p:spPr>
        <p:txBody>
          <a:bodyPr/>
          <a:lstStyle/>
          <a:p>
            <a:pPr algn="ctr" eaLnBrk="1" hangingPunct="1"/>
            <a:r>
              <a:rPr lang="ka-GE" sz="2800" b="1" dirty="0" smtClean="0"/>
              <a:t>კვლევის მეთოდოლოგია /პროექტის ძირითადი აქტივობები</a:t>
            </a:r>
            <a:endParaRPr lang="ru-RU" altLang="en-US" sz="2800" b="1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042988" y="2132856"/>
            <a:ext cx="6777037" cy="3699619"/>
          </a:xfrm>
        </p:spPr>
        <p:txBody>
          <a:bodyPr/>
          <a:lstStyle/>
          <a:p>
            <a:pPr marL="69850" indent="0" algn="just" eaLnBrk="1" hangingPunct="1">
              <a:buNone/>
            </a:pPr>
            <a:r>
              <a:rPr lang="ka-GE" b="1" dirty="0" smtClean="0"/>
              <a:t>სამცხე-ჯავახეთის სახელმწიფო უნივერსიტეტში</a:t>
            </a:r>
            <a:r>
              <a:rPr lang="ka-GE" dirty="0" smtClean="0"/>
              <a:t>  განხორციელდა ASPIRE, Access to Society for People with Individual Requirements (ASPIRE)/ინდივიდუალური საჭიროების მქონე ადამიანებისთვის საზოგადოების ხელმისაწვდომობა - ერაზმუს+ პროექტი   2013-2015 წლებში.</a:t>
            </a:r>
            <a:endParaRPr lang="en-US" dirty="0" smtClean="0"/>
          </a:p>
          <a:p>
            <a:pPr marL="69850" indent="0" algn="just" eaLnBrk="1" hangingPunct="1">
              <a:buFont typeface="Wingdings 2" pitchFamily="18" charset="2"/>
              <a:buNone/>
            </a:pPr>
            <a:endParaRPr lang="en-US" dirty="0" smtClean="0"/>
          </a:p>
        </p:txBody>
      </p:sp>
      <p:pic>
        <p:nvPicPr>
          <p:cNvPr id="4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528392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024687" cy="4968552"/>
          </a:xfrm>
          <a:ln>
            <a:solidFill>
              <a:schemeClr val="tx1"/>
            </a:solidFill>
          </a:ln>
        </p:spPr>
        <p:txBody>
          <a:bodyPr/>
          <a:lstStyle/>
          <a:p>
            <a:pPr algn="just"/>
            <a:r>
              <a:rPr lang="ka-GE" sz="3200" dirty="0" smtClean="0">
                <a:solidFill>
                  <a:schemeClr val="tx1"/>
                </a:solidFill>
              </a:rPr>
              <a:t>პროექტის განხორცილების პროცესში მომზადდა სხვადასხვა მოდულები - ინკლუზიური განათლების მიმართულებით, რომელთა შორის შემუშავდა ერთ-ერთი კურსი   </a:t>
            </a:r>
            <a:r>
              <a:rPr lang="ka-GE" sz="3200" b="1" dirty="0" smtClean="0">
                <a:solidFill>
                  <a:schemeClr val="tx1"/>
                </a:solidFill>
              </a:rPr>
              <a:t>Communication and interaction – Autism, კომუნიკაცია და ინტერაქცია-აუტიზმი.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3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0"/>
            <a:ext cx="3744415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980728"/>
            <a:ext cx="77768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a-GE" sz="2800" dirty="0" smtClean="0"/>
              <a:t>სტუდენტებისათვის </a:t>
            </a:r>
            <a:r>
              <a:rPr lang="ka-GE" sz="2800" dirty="0"/>
              <a:t>შეთავაზებულ არჩევით კურსებში ის ერთ-ერთი ყველაზე მოთხოვნადი </a:t>
            </a:r>
            <a:r>
              <a:rPr lang="ka-GE" sz="2800" dirty="0" smtClean="0"/>
              <a:t>აღმოჩნდა</a:t>
            </a:r>
          </a:p>
          <a:p>
            <a:pPr algn="just"/>
            <a:r>
              <a:rPr lang="ka-GE" sz="2800" dirty="0" smtClean="0"/>
              <a:t> </a:t>
            </a:r>
            <a:r>
              <a:rPr lang="ka-GE" sz="2800" dirty="0"/>
              <a:t>2018 წელს დაწყებითი საფეხურის მასწავლებლის მომზადების ინტეგრირებული    საბაკალავრო-სამაგისტრო საგანმანათლებლო პროგრამის (300 კრედიტიანი) პროგრამის აკრედიტაციისას აღნიშნული სასწავლო კურსი გახდა ამ პროგრამის უკვე ძირითადი კურსი.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3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52839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ka-GE" sz="2800" dirty="0" smtClean="0"/>
              <a:t>2018-2023 წლებში აღნიშნული კურსი გაიარა 200 - ზე მეტმა მომავალმა მასწავლებელმა.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9850" indent="0" algn="just">
              <a:buNone/>
            </a:pPr>
            <a:r>
              <a:rPr lang="ka-GE" dirty="0" smtClean="0"/>
              <a:t>კურსის ფარგლებში პრაქტიკული კომპონენტის არეალში არსებულ სათებში სტუდენტები პრაქტიკას გადიან ახალციხის მე-7 საჯარო სკოლაში, სადაც სხვადასხვა შეზღუდვების მქონე 50-მდე მოსწავლე სწავლობს.</a:t>
            </a:r>
            <a:endParaRPr lang="en-US" dirty="0" smtClean="0"/>
          </a:p>
          <a:p>
            <a:pPr algn="just">
              <a:buNone/>
            </a:pPr>
            <a:endParaRPr lang="en-US" dirty="0"/>
          </a:p>
        </p:txBody>
      </p:sp>
      <p:pic>
        <p:nvPicPr>
          <p:cNvPr id="4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5257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196752"/>
            <a:ext cx="7024687" cy="4608512"/>
          </a:xfrm>
        </p:spPr>
        <p:txBody>
          <a:bodyPr/>
          <a:lstStyle/>
          <a:p>
            <a:r>
              <a:rPr lang="ka-GE" sz="2800" dirty="0" smtClean="0"/>
              <a:t>კურსის ფარგლებში სტუდენტი ეცნობა კომუნიკაციისა და ინტერაქციის სფეროს მიმართულებით დარღვევის მქონე მოსწავლეებთან  მუშაობის თავისებურებებს</a:t>
            </a:r>
            <a:br>
              <a:rPr lang="ka-GE" sz="2800" dirty="0" smtClean="0"/>
            </a:br>
            <a:r>
              <a:rPr lang="ka-GE" sz="2800" dirty="0" smtClean="0"/>
              <a:t/>
            </a:r>
            <a:br>
              <a:rPr lang="ka-GE" sz="2800" dirty="0" smtClean="0"/>
            </a:br>
            <a:r>
              <a:rPr lang="ka-GE" sz="2800" dirty="0" smtClean="0"/>
              <a:t> აუტიზმის მქონე მოსწავლეებთან მუშაობის სპეციფიკას.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3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5257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656" y="-675456"/>
            <a:ext cx="7024687" cy="5832647"/>
          </a:xfrm>
        </p:spPr>
        <p:txBody>
          <a:bodyPr/>
          <a:lstStyle/>
          <a:p>
            <a:pPr algn="just"/>
            <a:r>
              <a:rPr lang="ka-GE" sz="2400" dirty="0" smtClean="0">
                <a:solidFill>
                  <a:schemeClr val="tx1"/>
                </a:solidFill>
              </a:rPr>
              <a:t>სპეციალურ მასწავლებელთან თანამშრომლობით ქმნის განსხვავებული შესაძლებლობის სპეციალური საგანმანათლებლო საჭიროების მქონე მოსწავლეებისათვის შესაბამის სასწავლო გარემოს  და მართავს სასწავლო პროცესს</a:t>
            </a:r>
            <a:br>
              <a:rPr lang="ka-GE" sz="2400" dirty="0" smtClean="0">
                <a:solidFill>
                  <a:schemeClr val="tx1"/>
                </a:solidFill>
              </a:rPr>
            </a:br>
            <a:r>
              <a:rPr lang="ka-GE" sz="2400" dirty="0">
                <a:solidFill>
                  <a:schemeClr val="tx1"/>
                </a:solidFill>
              </a:rPr>
              <a:t/>
            </a:r>
            <a:br>
              <a:rPr lang="ka-GE" sz="2400" dirty="0">
                <a:solidFill>
                  <a:schemeClr val="tx1"/>
                </a:solidFill>
              </a:rPr>
            </a:br>
            <a:r>
              <a:rPr lang="ka-GE" sz="2400" dirty="0" smtClean="0">
                <a:solidFill>
                  <a:schemeClr val="tx1"/>
                </a:solidFill>
              </a:rPr>
              <a:t> მოსწავლის ინდივიდუალურ პროგრესზე დაფუძნებულ ორიენტირებულ გარემოს და კლასში მოსწავლეთა ინტეგრაციისათვის ხელშემწყობ  პირობებს.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3" name="Picture 5" descr="logosbeneficaireserasmusright_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3600400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1241</TotalTime>
  <Words>349</Words>
  <Application>Microsoft Office PowerPoint</Application>
  <PresentationFormat>On-screen Show (4:3)</PresentationFormat>
  <Paragraphs>29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Century Gothic</vt:lpstr>
      <vt:lpstr>Sylfaen</vt:lpstr>
      <vt:lpstr>Times New Roman</vt:lpstr>
      <vt:lpstr>Wingdings</vt:lpstr>
      <vt:lpstr>Wingdings 2</vt:lpstr>
      <vt:lpstr>Austin</vt:lpstr>
      <vt:lpstr>პედაგოგიკის დოქტორი,  პროფესორი სამცხე-ჯავახეთის სახელმწიფო უნივერსიტეტი </vt:lpstr>
      <vt:lpstr> </vt:lpstr>
      <vt:lpstr>კვლევის / პროექტის მიზანი</vt:lpstr>
      <vt:lpstr>კვლევის მეთოდოლოგია /პროექტის ძირითადი აქტივობები</vt:lpstr>
      <vt:lpstr>პროექტის განხორცილების პროცესში მომზადდა სხვადასხვა მოდულები - ინკლუზიური განათლების მიმართულებით, რომელთა შორის შემუშავდა ერთ-ერთი კურსი   Communication and interaction – Autism, კომუნიკაცია და ინტერაქცია-აუტიზმი.</vt:lpstr>
      <vt:lpstr>PowerPoint Presentation</vt:lpstr>
      <vt:lpstr>2018-2023 წლებში აღნიშნული კურსი გაიარა 200 - ზე მეტმა მომავალმა მასწავლებელმა.</vt:lpstr>
      <vt:lpstr>კურსის ფარგლებში სტუდენტი ეცნობა კომუნიკაციისა და ინტერაქციის სფეროს მიმართულებით დარღვევის მქონე მოსწავლეებთან  მუშაობის თავისებურებებს   აუტიზმის მქონე მოსწავლეებთან მუშაობის სპეციფიკას.  </vt:lpstr>
      <vt:lpstr>სპეციალურ მასწავლებელთან თანამშრომლობით ქმნის განსხვავებული შესაძლებლობის სპეციალური საგანმანათლებლო საჭიროების მქონე მოსწავლეებისათვის შესაბამის სასწავლო გარემოს  და მართავს სასწავლო პროცესს   მოსწავლის ინდივიდუალურ პროგრესზე დაფუძნებულ ორიენტირებულ გარემოს და კლასში მოსწავლეთა ინტეგრაციისათვის ხელშემწყობ  პირობებს.</vt:lpstr>
      <vt:lpstr>   აანალიზებს  აუტიზმის ბუნების  ინდივიდუალური ინტერპრეტაციის პერსპექტივებს, მის გავლენას ოჯახზე და ხელს უწყობს აუტიზმის  არსის გაგება,  მშობლების ცნობიერების ასამაღლებას.</vt:lpstr>
      <vt:lpstr>სწავლება მიმდინარეობს სხვადასხვა ქეისებზე დაყრდნობით, სადაც აქტიურად მიმდინარეობს სიტუაციის შეჯამება/ანალიზი მაგალითებზე დაყრდნობით, რაც სტუდენტებს კონკრეტულ  ქეისებზე დაყრდნობით აჩვენებს, თუ რას ეყდნობა აუტიზმი.  </vt:lpstr>
      <vt:lpstr>  ასევე სტუდენტებს  აძლევს შესაძლებლობას აუტიზმის მახასიათებლების შესახებ, აუტიზმთან დაკავშირებული გამოწვევების ანალიზს და ცოდნას ამ პრობლემის აღმოფხვრის ძირითადი სტრატეგიების შესახებ.</vt:lpstr>
      <vt:lpstr>კვლევის ძირითადი მიგნებები / პროექტის ძირითადი შედეგები    </vt:lpstr>
      <vt:lpstr>         გმადლობთ       ყურადღებისთვის!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Tamar Makharadze</cp:lastModifiedBy>
  <cp:revision>120</cp:revision>
  <dcterms:created xsi:type="dcterms:W3CDTF">2013-09-17T05:47:32Z</dcterms:created>
  <dcterms:modified xsi:type="dcterms:W3CDTF">2023-06-21T09:22:11Z</dcterms:modified>
</cp:coreProperties>
</file>