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8" r:id="rId1"/>
  </p:sldMasterIdLst>
  <p:notesMasterIdLst>
    <p:notesMasterId r:id="rId8"/>
  </p:notesMasterIdLst>
  <p:sldIdLst>
    <p:sldId id="262" r:id="rId2"/>
    <p:sldId id="306" r:id="rId3"/>
    <p:sldId id="310" r:id="rId4"/>
    <p:sldId id="311" r:id="rId5"/>
    <p:sldId id="312" r:id="rId6"/>
    <p:sldId id="31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FDCF6C-6AD0-4225-8839-9D952DAF9C30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014C9C-28F9-44E9-9870-9989B4293D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90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CAA84-182B-4836-9454-EE3BC06C710B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D0C4A705-6887-484B-BFAB-A329A36F0F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4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CAA84-182B-4836-9454-EE3BC06C710B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4A705-6887-484B-BFAB-A329A36F0F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805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CAA84-182B-4836-9454-EE3BC06C710B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4A705-6887-484B-BFAB-A329A36F0F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917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CAA84-182B-4836-9454-EE3BC06C710B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4A705-6887-484B-BFAB-A329A36F0F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536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387CAA84-182B-4836-9454-EE3BC06C710B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D0C4A705-6887-484B-BFAB-A329A36F0F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1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CAA84-182B-4836-9454-EE3BC06C710B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4A705-6887-484B-BFAB-A329A36F0F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344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CAA84-182B-4836-9454-EE3BC06C710B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4A705-6887-484B-BFAB-A329A36F0F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66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CAA84-182B-4836-9454-EE3BC06C710B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4A705-6887-484B-BFAB-A329A36F0F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787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CAA84-182B-4836-9454-EE3BC06C710B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4A705-6887-484B-BFAB-A329A36F0F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7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CAA84-182B-4836-9454-EE3BC06C710B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4A705-6887-484B-BFAB-A329A36F0F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416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CAA84-182B-4836-9454-EE3BC06C710B}" type="datetimeFigureOut">
              <a:rPr lang="en-US" smtClean="0"/>
              <a:t>6/28/2023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4A705-6887-484B-BFAB-A329A36F0F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788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BBE80C67-8F53-4A2A-82D6-7B4DBFAD1B4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2023/6/28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FC7556C2-5A16-4413-BB74-FA7ACBCC937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551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9" r:id="rId1"/>
    <p:sldLayoutId id="2147483990" r:id="rId2"/>
    <p:sldLayoutId id="2147483991" r:id="rId3"/>
    <p:sldLayoutId id="2147483992" r:id="rId4"/>
    <p:sldLayoutId id="2147483993" r:id="rId5"/>
    <p:sldLayoutId id="2147483994" r:id="rId6"/>
    <p:sldLayoutId id="2147483995" r:id="rId7"/>
    <p:sldLayoutId id="2147483996" r:id="rId8"/>
    <p:sldLayoutId id="2147483997" r:id="rId9"/>
    <p:sldLayoutId id="2147483998" r:id="rId10"/>
    <p:sldLayoutId id="214748399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71600"/>
            <a:ext cx="8529851" cy="2682240"/>
          </a:xfrm>
        </p:spPr>
        <p:txBody>
          <a:bodyPr>
            <a:normAutofit fontScale="90000"/>
          </a:bodyPr>
          <a:lstStyle/>
          <a:p>
            <a:pPr algn="ctr"/>
            <a:r>
              <a:rPr lang="ka-GE" sz="4400" b="1" dirty="0"/>
              <a:t>    </a:t>
            </a:r>
            <a:br>
              <a:rPr lang="ka-GE" sz="4400" b="1" dirty="0"/>
            </a:br>
            <a:r>
              <a:rPr lang="ka-GE" sz="4400" b="1" dirty="0"/>
              <a:t/>
            </a:r>
            <a:br>
              <a:rPr lang="ka-GE" sz="4400" b="1" dirty="0"/>
            </a:br>
            <a:r>
              <a:rPr lang="ka-GE" sz="4400" b="1" dirty="0"/>
              <a:t/>
            </a:r>
            <a:br>
              <a:rPr lang="ka-GE" sz="4400" b="1" dirty="0"/>
            </a:br>
            <a:r>
              <a:rPr lang="ka-GE" sz="4400" b="1" dirty="0"/>
              <a:t>ინკლუზიური განათლების 2023-2024 წლების სამოქმედო გეგმა</a:t>
            </a:r>
            <a:r>
              <a:rPr lang="en-US" sz="4400" b="1" dirty="0"/>
              <a:t/>
            </a:r>
            <a:br>
              <a:rPr lang="en-US" sz="4400" b="1" dirty="0"/>
            </a:br>
            <a:r>
              <a:rPr lang="ka-GE" sz="4400" b="1" dirty="0"/>
              <a:t/>
            </a:r>
            <a:br>
              <a:rPr lang="ka-GE" sz="4400" b="1" dirty="0"/>
            </a:b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735872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929FF7E6-9C16-40DA-902E-C8D573BD5C9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772160" y="2214880"/>
            <a:ext cx="4490720" cy="2021840"/>
          </a:xfrm>
          <a:solidFill>
            <a:schemeClr val="accent2">
              <a:lumMod val="60000"/>
              <a:lumOff val="40000"/>
            </a:schemeClr>
          </a:solidFill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/>
            <a:r>
              <a:rPr lang="ka-GE" altLang="en-US" sz="3200" b="1" dirty="0">
                <a:cs typeface="Calibri" panose="020F0502020204030204" pitchFamily="34" charset="0"/>
              </a:rPr>
              <a:t>ინკლუზიური განათლების სამოქმედო გეგმის სამი პრიორიტეტი</a:t>
            </a:r>
            <a:endParaRPr lang="en-US" altLang="en-US" sz="3200" b="1" cap="none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0DC4EF31-5613-4AB2-AA8C-8E1FFFCBA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5760" y="446088"/>
            <a:ext cx="6058852" cy="6127432"/>
          </a:xfrm>
        </p:spPr>
        <p:txBody>
          <a:bodyPr>
            <a:noAutofit/>
          </a:bodyPr>
          <a:lstStyle/>
          <a:p>
            <a:pPr lvl="0">
              <a:lnSpc>
                <a:spcPct val="170000"/>
              </a:lnSpc>
            </a:pPr>
            <a:r>
              <a:rPr lang="ka-GE" sz="2000" dirty="0">
                <a:solidFill>
                  <a:srgbClr val="333333"/>
                </a:solidFill>
                <a:latin typeface="Helvetica Neue"/>
              </a:rPr>
              <a:t>ინკლუზიური განათლების სისტემური გაძლიერება;</a:t>
            </a:r>
            <a:r>
              <a:rPr lang="ka-GE" altLang="en-US" sz="2000" dirty="0"/>
              <a:t> </a:t>
            </a:r>
          </a:p>
          <a:p>
            <a:pPr lvl="0">
              <a:lnSpc>
                <a:spcPct val="170000"/>
              </a:lnSpc>
            </a:pPr>
            <a:endParaRPr lang="ka-GE" sz="2000" dirty="0">
              <a:solidFill>
                <a:srgbClr val="333333"/>
              </a:solidFill>
              <a:latin typeface="Helvetica Neue"/>
            </a:endParaRPr>
          </a:p>
          <a:p>
            <a:pPr lvl="0">
              <a:lnSpc>
                <a:spcPct val="170000"/>
              </a:lnSpc>
            </a:pPr>
            <a:r>
              <a:rPr lang="ka-GE" sz="2000" dirty="0">
                <a:solidFill>
                  <a:srgbClr val="333333"/>
                </a:solidFill>
                <a:latin typeface="Helvetica Neue"/>
              </a:rPr>
              <a:t>ინკლუზიური განათლების მიდგომების, მეთოდოლოგიისა და მომსახურების განვითარება განათლების ყველა საფეხურზე;</a:t>
            </a:r>
          </a:p>
          <a:p>
            <a:pPr marL="0" lvl="0" indent="0">
              <a:lnSpc>
                <a:spcPct val="170000"/>
              </a:lnSpc>
              <a:buNone/>
            </a:pPr>
            <a:endParaRPr lang="ka-GE" sz="2000" dirty="0">
              <a:solidFill>
                <a:srgbClr val="333333"/>
              </a:solidFill>
              <a:latin typeface="Helvetica Neue"/>
            </a:endParaRPr>
          </a:p>
          <a:p>
            <a:pPr>
              <a:lnSpc>
                <a:spcPct val="170000"/>
              </a:lnSpc>
            </a:pPr>
            <a:r>
              <a:rPr lang="ka-GE" sz="2000" dirty="0"/>
              <a:t>ინკლუზიურ განათლებაში ჩართული ადამიანური რესურსის  პროფესიული განვითარება</a:t>
            </a:r>
            <a:r>
              <a:rPr lang="ka-GE" dirty="0"/>
              <a:t>.</a:t>
            </a:r>
          </a:p>
          <a:p>
            <a:pPr marL="0" lvl="0" indent="0">
              <a:buNone/>
            </a:pP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3024468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929FF7E6-9C16-40DA-902E-C8D573BD5C9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772160" y="101600"/>
            <a:ext cx="11176000" cy="782320"/>
          </a:xfrm>
          <a:solidFill>
            <a:schemeClr val="accent2">
              <a:lumMod val="60000"/>
              <a:lumOff val="40000"/>
            </a:schemeClr>
          </a:solidFill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/>
            <a:r>
              <a:rPr lang="ka-GE" altLang="en-US" sz="2800" b="1" u="sng" dirty="0">
                <a:cs typeface="Calibri" panose="020F0502020204030204" pitchFamily="34" charset="0"/>
              </a:rPr>
              <a:t>პრიორიტეტი </a:t>
            </a:r>
            <a:r>
              <a:rPr lang="en-US" altLang="en-US" sz="2800" b="1" u="sng" dirty="0">
                <a:cs typeface="Calibri" panose="020F0502020204030204" pitchFamily="34" charset="0"/>
              </a:rPr>
              <a:t>N</a:t>
            </a:r>
            <a:r>
              <a:rPr lang="ka-GE" altLang="en-US" sz="2800" b="1" u="sng" dirty="0">
                <a:cs typeface="Calibri" panose="020F0502020204030204" pitchFamily="34" charset="0"/>
              </a:rPr>
              <a:t>1</a:t>
            </a:r>
            <a:r>
              <a:rPr lang="ka-GE" altLang="en-US" sz="2800" b="1" dirty="0">
                <a:cs typeface="Calibri" panose="020F0502020204030204" pitchFamily="34" charset="0"/>
              </a:rPr>
              <a:t/>
            </a:r>
            <a:br>
              <a:rPr lang="ka-GE" altLang="en-US" sz="2800" b="1" dirty="0">
                <a:cs typeface="Calibri" panose="020F0502020204030204" pitchFamily="34" charset="0"/>
              </a:rPr>
            </a:br>
            <a:r>
              <a:rPr lang="ka-GE" altLang="en-US" sz="2800" b="1" dirty="0">
                <a:cs typeface="Calibri" panose="020F0502020204030204" pitchFamily="34" charset="0"/>
              </a:rPr>
              <a:t>ინკლუზიური განათლების სისტემური გაძლიერება</a:t>
            </a:r>
            <a:endParaRPr lang="en-US" altLang="en-US" sz="2800" b="1" cap="none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0DC4EF31-5613-4AB2-AA8C-8E1FFFCBA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9840" y="1036320"/>
            <a:ext cx="8107680" cy="5537200"/>
          </a:xfrm>
        </p:spPr>
        <p:txBody>
          <a:bodyPr>
            <a:noAutofit/>
          </a:bodyPr>
          <a:lstStyle/>
          <a:p>
            <a:pPr lvl="0">
              <a:lnSpc>
                <a:spcPct val="170000"/>
              </a:lnSpc>
            </a:pPr>
            <a:r>
              <a:rPr lang="ka-GE" sz="1400" dirty="0">
                <a:solidFill>
                  <a:srgbClr val="333333"/>
                </a:solidFill>
                <a:latin typeface="Helvetica Neue"/>
              </a:rPr>
              <a:t>სპეციალური მასწავლებლის მოსამზადებელი საგანმანათლებლო პროგრამის ასამოქმედებლად შესაბამისი კანონქვემდებარე აქტების შემუშავება-დამტკიცება;</a:t>
            </a:r>
            <a:r>
              <a:rPr lang="ka-GE" altLang="en-US" sz="1400" dirty="0"/>
              <a:t> </a:t>
            </a:r>
            <a:endParaRPr lang="ka-GE" sz="1400" dirty="0">
              <a:solidFill>
                <a:srgbClr val="333333"/>
              </a:solidFill>
              <a:latin typeface="Helvetica Neue"/>
            </a:endParaRPr>
          </a:p>
          <a:p>
            <a:pPr>
              <a:lnSpc>
                <a:spcPct val="170000"/>
              </a:lnSpc>
            </a:pPr>
            <a:r>
              <a:rPr lang="ka-GE" sz="1400" dirty="0"/>
              <a:t>ინკლუზიურ განათლებაში ჩართული სპეციალისტების პროფესიული სტანდარტების შემუშავება-დამტკიცება;</a:t>
            </a:r>
          </a:p>
          <a:p>
            <a:pPr>
              <a:lnSpc>
                <a:spcPct val="170000"/>
              </a:lnSpc>
            </a:pPr>
            <a:r>
              <a:rPr lang="ka-GE" sz="1400" dirty="0"/>
              <a:t>ზოგადსაგანმანათლებლო დაწესებულებაში კრიზისული სიტუაციების მართვის წესის შემუშავება-დამტკიცება;</a:t>
            </a:r>
          </a:p>
          <a:p>
            <a:pPr>
              <a:lnSpc>
                <a:spcPct val="170000"/>
              </a:lnSpc>
            </a:pPr>
            <a:r>
              <a:rPr lang="ka-GE" sz="1400" dirty="0"/>
              <a:t>ინკლუზიური განათლების მხარდამჭერი ეროვნული სისტემის ახალი მოდელის შესაბამისად ინკლუზიური განათლების მხარდამჭერი სისტემის ფორმირება;</a:t>
            </a:r>
          </a:p>
          <a:p>
            <a:pPr>
              <a:lnSpc>
                <a:spcPct val="170000"/>
              </a:lnSpc>
            </a:pPr>
            <a:r>
              <a:rPr lang="ka-GE" sz="1400" dirty="0"/>
              <a:t>პროფესიული განათლების სერვისებზე ხელმისაწვდომობის გაზრდა ელექტრონული მართვის სისტემის მეშვეობით;</a:t>
            </a:r>
          </a:p>
          <a:p>
            <a:pPr>
              <a:lnSpc>
                <a:spcPct val="170000"/>
              </a:lnSpc>
            </a:pPr>
            <a:r>
              <a:rPr lang="ka-GE" sz="1400" dirty="0"/>
              <a:t>უმაღლეს საგანმანათლებლო დაწესებულებებში </a:t>
            </a:r>
            <a:r>
              <a:rPr lang="ka-GE" sz="1400" dirty="0" err="1"/>
              <a:t>შშმ</a:t>
            </a:r>
            <a:r>
              <a:rPr lang="ka-GE" sz="1400" dirty="0"/>
              <a:t>/</a:t>
            </a:r>
            <a:r>
              <a:rPr lang="ka-GE" sz="1400" dirty="0" err="1"/>
              <a:t>სსსმ</a:t>
            </a:r>
            <a:r>
              <a:rPr lang="ka-GE" sz="1400" dirty="0"/>
              <a:t> სტუდენტების მხარდამჭერი ცენტრების შექმნა;</a:t>
            </a:r>
          </a:p>
          <a:p>
            <a:pPr>
              <a:lnSpc>
                <a:spcPct val="170000"/>
              </a:lnSpc>
            </a:pPr>
            <a:r>
              <a:rPr lang="ka-GE" sz="1400" dirty="0"/>
              <a:t>სამეცნიერო კარიერის დამწყებ </a:t>
            </a:r>
            <a:r>
              <a:rPr lang="ka-GE" sz="1400" dirty="0" err="1"/>
              <a:t>შშმ</a:t>
            </a:r>
            <a:r>
              <a:rPr lang="ka-GE" sz="1400" dirty="0"/>
              <a:t>/</a:t>
            </a:r>
            <a:r>
              <a:rPr lang="ka-GE" sz="1400" dirty="0" err="1"/>
              <a:t>სსსმ</a:t>
            </a:r>
            <a:r>
              <a:rPr lang="ka-GE" sz="1400" dirty="0"/>
              <a:t> პირთა მხარდაჭერა.</a:t>
            </a:r>
          </a:p>
          <a:p>
            <a:pPr>
              <a:lnSpc>
                <a:spcPct val="170000"/>
              </a:lnSpc>
            </a:pPr>
            <a:endParaRPr lang="ka-GE" sz="1400" dirty="0"/>
          </a:p>
          <a:p>
            <a:pPr marL="0" lvl="0" indent="0">
              <a:buNone/>
            </a:pPr>
            <a:endParaRPr lang="en-US" sz="1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298698-5ED3-47A8-AD54-48CA38F38934}"/>
              </a:ext>
            </a:extLst>
          </p:cNvPr>
          <p:cNvSpPr/>
          <p:nvPr/>
        </p:nvSpPr>
        <p:spPr>
          <a:xfrm>
            <a:off x="1960880" y="213360"/>
            <a:ext cx="8290560" cy="670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AAB7A05-6F65-4911-A07D-00F737882728}"/>
              </a:ext>
            </a:extLst>
          </p:cNvPr>
          <p:cNvSpPr/>
          <p:nvPr/>
        </p:nvSpPr>
        <p:spPr>
          <a:xfrm>
            <a:off x="772160" y="1534161"/>
            <a:ext cx="2580640" cy="470898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ka-GE" sz="2400" b="1" dirty="0"/>
              <a:t>ინკლუზიური განათლების მიმართულებით საკანონმდებლო ცვლილებების შემუშავება და ინკლუზიური განათლების </a:t>
            </a:r>
          </a:p>
          <a:p>
            <a:r>
              <a:rPr lang="ka-GE" sz="2400" b="1" dirty="0"/>
              <a:t>მართვის სისტემის გაძლიერება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257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929FF7E6-9C16-40DA-902E-C8D573BD5C9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772160" y="101600"/>
            <a:ext cx="11176000" cy="1036320"/>
          </a:xfrm>
          <a:solidFill>
            <a:schemeClr val="accent2">
              <a:lumMod val="60000"/>
              <a:lumOff val="40000"/>
            </a:schemeClr>
          </a:solidFill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ka-GE" altLang="en-US" sz="2800" b="1" u="sng" dirty="0">
                <a:cs typeface="Calibri" panose="020F0502020204030204" pitchFamily="34" charset="0"/>
              </a:rPr>
              <a:t>პრიორიტეტი </a:t>
            </a:r>
            <a:r>
              <a:rPr lang="en-US" altLang="en-US" sz="2800" b="1" u="sng" dirty="0">
                <a:cs typeface="Calibri" panose="020F0502020204030204" pitchFamily="34" charset="0"/>
              </a:rPr>
              <a:t>N</a:t>
            </a:r>
            <a:r>
              <a:rPr lang="ka-GE" altLang="en-US" sz="2800" b="1" u="sng" dirty="0">
                <a:cs typeface="Calibri" panose="020F0502020204030204" pitchFamily="34" charset="0"/>
              </a:rPr>
              <a:t>2</a:t>
            </a:r>
            <a:r>
              <a:rPr lang="ka-GE" altLang="en-US" sz="2800" b="1" dirty="0">
                <a:cs typeface="Calibri" panose="020F0502020204030204" pitchFamily="34" charset="0"/>
              </a:rPr>
              <a:t/>
            </a:r>
            <a:br>
              <a:rPr lang="ka-GE" altLang="en-US" sz="2800" b="1" dirty="0">
                <a:cs typeface="Calibri" panose="020F0502020204030204" pitchFamily="34" charset="0"/>
              </a:rPr>
            </a:br>
            <a:r>
              <a:rPr lang="ka-GE" sz="2400" b="1" dirty="0">
                <a:solidFill>
                  <a:srgbClr val="333333"/>
                </a:solidFill>
                <a:latin typeface="Helvetica Neue"/>
              </a:rPr>
              <a:t>ინკლუზიური განათლების მიდგომების, მეთოდოლოგიისა და მომსახურების განვითარება</a:t>
            </a:r>
            <a:endParaRPr lang="en-US" altLang="en-US" sz="2400" b="1" cap="none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0DC4EF31-5613-4AB2-AA8C-8E1FFFCBA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1120" y="1351280"/>
            <a:ext cx="8026400" cy="5222240"/>
          </a:xfrm>
        </p:spPr>
        <p:txBody>
          <a:bodyPr>
            <a:noAutofit/>
          </a:bodyPr>
          <a:lstStyle/>
          <a:p>
            <a:pPr lvl="0">
              <a:lnSpc>
                <a:spcPct val="170000"/>
              </a:lnSpc>
            </a:pPr>
            <a:r>
              <a:rPr lang="ka-GE" sz="1400" dirty="0">
                <a:solidFill>
                  <a:srgbClr val="333333"/>
                </a:solidFill>
                <a:latin typeface="Helvetica Neue"/>
              </a:rPr>
              <a:t>ფსიქო-სოციალური მხარდაჭერის სერვისების განვითარება;</a:t>
            </a:r>
            <a:r>
              <a:rPr lang="ka-GE" altLang="en-US" sz="1400" dirty="0"/>
              <a:t> </a:t>
            </a:r>
            <a:endParaRPr lang="ka-GE" sz="1400" dirty="0">
              <a:solidFill>
                <a:srgbClr val="333333"/>
              </a:solidFill>
              <a:latin typeface="Helvetica Neue"/>
            </a:endParaRPr>
          </a:p>
          <a:p>
            <a:pPr>
              <a:lnSpc>
                <a:spcPct val="170000"/>
              </a:lnSpc>
            </a:pPr>
            <a:r>
              <a:rPr lang="ka-GE" sz="1400" dirty="0" err="1"/>
              <a:t>შშმ</a:t>
            </a:r>
            <a:r>
              <a:rPr lang="ka-GE" sz="1400" dirty="0"/>
              <a:t> და </a:t>
            </a:r>
            <a:r>
              <a:rPr lang="ka-GE" sz="1400" dirty="0" err="1"/>
              <a:t>სსსმ</a:t>
            </a:r>
            <a:r>
              <a:rPr lang="ka-GE" sz="1400" dirty="0"/>
              <a:t> პირებისთვის განკუთვნილი საორიენტაციო სერვისის ინსტიტუციური დანერგვის მხარდაჭერა;</a:t>
            </a:r>
          </a:p>
          <a:p>
            <a:pPr>
              <a:lnSpc>
                <a:spcPct val="170000"/>
              </a:lnSpc>
            </a:pPr>
            <a:r>
              <a:rPr lang="ka-GE" sz="1400" dirty="0"/>
              <a:t>პროფესიული განათლების საფეხურზე მოწყვლადი/დამატებითი საჭიროებების მქონე ჯგუფების საჭიროებების შეფასების სისტემის დანერგვა;</a:t>
            </a:r>
          </a:p>
          <a:p>
            <a:pPr>
              <a:lnSpc>
                <a:spcPct val="170000"/>
              </a:lnSpc>
            </a:pPr>
            <a:r>
              <a:rPr lang="ka-GE" sz="1400" dirty="0"/>
              <a:t>ინტეგრირებული კლასები, სოციალური </a:t>
            </a:r>
            <a:r>
              <a:rPr lang="ka-GE" sz="1400" dirty="0" err="1"/>
              <a:t>ინკლუზია</a:t>
            </a:r>
            <a:r>
              <a:rPr lang="ka-GE" sz="1400" dirty="0"/>
              <a:t>, განათლების მიღმა დარჩენილი ბავშვების სწავლება;</a:t>
            </a:r>
          </a:p>
          <a:p>
            <a:pPr>
              <a:lnSpc>
                <a:spcPct val="170000"/>
              </a:lnSpc>
            </a:pPr>
            <a:r>
              <a:rPr lang="ka-GE" sz="1400" dirty="0"/>
              <a:t>საგანმანათლებლო და მეთოდოლოგიური რესურსების შემუშავება მასწავლებლების, საბავშვო ბაღის აღმზრდელების, ინკლუზიური განათლების სპეციალისტებისა და მშობლებისთვის;</a:t>
            </a:r>
          </a:p>
          <a:p>
            <a:pPr>
              <a:lnSpc>
                <a:spcPct val="170000"/>
              </a:lnSpc>
            </a:pPr>
            <a:r>
              <a:rPr lang="ka-GE" sz="1400" dirty="0"/>
              <a:t>სახელმწიფო ენაში მომზადების პროგრამის დანერგვის ხელშეწყობა;</a:t>
            </a:r>
          </a:p>
          <a:p>
            <a:pPr>
              <a:lnSpc>
                <a:spcPct val="170000"/>
              </a:lnSpc>
            </a:pPr>
            <a:r>
              <a:rPr lang="ka-GE" sz="1400" dirty="0"/>
              <a:t>საგანმანათლებლო დაწესებულებებში ადაპტირებული სასწავლო გარემოს უზრუნველყოფა.</a:t>
            </a:r>
          </a:p>
          <a:p>
            <a:pPr>
              <a:lnSpc>
                <a:spcPct val="170000"/>
              </a:lnSpc>
            </a:pPr>
            <a:endParaRPr lang="ka-GE" sz="1400" dirty="0"/>
          </a:p>
          <a:p>
            <a:pPr marL="0" lvl="0" indent="0">
              <a:buNone/>
            </a:pPr>
            <a:endParaRPr lang="en-US" sz="1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298698-5ED3-47A8-AD54-48CA38F38934}"/>
              </a:ext>
            </a:extLst>
          </p:cNvPr>
          <p:cNvSpPr/>
          <p:nvPr/>
        </p:nvSpPr>
        <p:spPr>
          <a:xfrm>
            <a:off x="1960880" y="213360"/>
            <a:ext cx="8290560" cy="670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AAB7A05-6F65-4911-A07D-00F737882728}"/>
              </a:ext>
            </a:extLst>
          </p:cNvPr>
          <p:cNvSpPr/>
          <p:nvPr/>
        </p:nvSpPr>
        <p:spPr>
          <a:xfrm>
            <a:off x="883920" y="1229360"/>
            <a:ext cx="2824480" cy="517064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ka-GE" sz="2400" b="1" dirty="0"/>
              <a:t>ინკლუზიური განათლების მრავალფეროვანი მიდგომების, სასწავლო პროგრამების, დამხმარე რესურსების განვითარება, უსაფრთხო და მისაწვდომი საგანმანათლებლო გარემოს შექმნა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535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929FF7E6-9C16-40DA-902E-C8D573BD5C9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772160" y="81280"/>
            <a:ext cx="11176000" cy="1056640"/>
          </a:xfrm>
          <a:solidFill>
            <a:schemeClr val="accent2">
              <a:lumMod val="60000"/>
              <a:lumOff val="40000"/>
            </a:schemeClr>
          </a:solidFill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ka-GE" altLang="en-US" sz="2800" b="1" u="sng" dirty="0">
                <a:cs typeface="Calibri" panose="020F0502020204030204" pitchFamily="34" charset="0"/>
              </a:rPr>
              <a:t>პრიორიტეტი </a:t>
            </a:r>
            <a:r>
              <a:rPr lang="en-US" altLang="en-US" sz="2800" b="1" u="sng" dirty="0">
                <a:cs typeface="Calibri" panose="020F0502020204030204" pitchFamily="34" charset="0"/>
              </a:rPr>
              <a:t>N</a:t>
            </a:r>
            <a:r>
              <a:rPr lang="ka-GE" altLang="en-US" sz="2800" b="1" u="sng" dirty="0">
                <a:cs typeface="Calibri" panose="020F0502020204030204" pitchFamily="34" charset="0"/>
              </a:rPr>
              <a:t>3</a:t>
            </a:r>
            <a:r>
              <a:rPr lang="ka-GE" altLang="en-US" sz="2800" b="1" dirty="0">
                <a:cs typeface="Calibri" panose="020F0502020204030204" pitchFamily="34" charset="0"/>
              </a:rPr>
              <a:t/>
            </a:r>
            <a:br>
              <a:rPr lang="ka-GE" altLang="en-US" sz="2800" b="1" dirty="0">
                <a:cs typeface="Calibri" panose="020F0502020204030204" pitchFamily="34" charset="0"/>
              </a:rPr>
            </a:br>
            <a:r>
              <a:rPr lang="ka-GE" sz="2400" b="1" dirty="0"/>
              <a:t>ინკლუზიურ განათლებაში ჩართული ადამიანური რესურსის  პროფესიული განვითარება</a:t>
            </a:r>
            <a:endParaRPr lang="en-US" altLang="en-US" sz="2400" b="1" cap="none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0DC4EF31-5613-4AB2-AA8C-8E1FFFCBA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6320" y="1351280"/>
            <a:ext cx="8331200" cy="5425440"/>
          </a:xfrm>
        </p:spPr>
        <p:txBody>
          <a:bodyPr>
            <a:noAutofit/>
          </a:bodyPr>
          <a:lstStyle/>
          <a:p>
            <a:pPr lvl="0">
              <a:lnSpc>
                <a:spcPct val="170000"/>
              </a:lnSpc>
            </a:pPr>
            <a:r>
              <a:rPr lang="ka-GE" sz="1600" dirty="0">
                <a:solidFill>
                  <a:srgbClr val="333333"/>
                </a:solidFill>
                <a:latin typeface="Helvetica Neue"/>
              </a:rPr>
              <a:t>სპეციალური მასწავლებლის პროფესიის განვითარების ხელშეწყობა;</a:t>
            </a:r>
            <a:r>
              <a:rPr lang="ka-GE" altLang="en-US" sz="1600" dirty="0"/>
              <a:t> </a:t>
            </a:r>
            <a:endParaRPr lang="ka-GE" sz="1600" dirty="0">
              <a:solidFill>
                <a:srgbClr val="333333"/>
              </a:solidFill>
              <a:latin typeface="Helvetica Neue"/>
            </a:endParaRPr>
          </a:p>
          <a:p>
            <a:pPr>
              <a:lnSpc>
                <a:spcPct val="170000"/>
              </a:lnSpc>
            </a:pPr>
            <a:r>
              <a:rPr lang="ka-GE" sz="1600" dirty="0"/>
              <a:t>ეროვნული სასწავლო გეგმით განსაზღვრული სხვადასხვა საგნის მასწავლებლებისათვის  და ინკლუზიური განათლების დამხმარე სპეციალისტებისათვის მრავალფეროვანი ტრენინგ -მოდულების შეთავაზება;</a:t>
            </a:r>
          </a:p>
          <a:p>
            <a:pPr>
              <a:lnSpc>
                <a:spcPct val="170000"/>
              </a:lnSpc>
            </a:pPr>
            <a:r>
              <a:rPr lang="ka-GE" sz="1600" dirty="0"/>
              <a:t>პროფესიულ საგანმანათლებლო დაწესებულებებში ინკლუზიურ განათლებაში ჩართული სპეციალისტების უწყვეტი პროფესიული განვითარება;</a:t>
            </a:r>
          </a:p>
          <a:p>
            <a:pPr>
              <a:lnSpc>
                <a:spcPct val="170000"/>
              </a:lnSpc>
            </a:pPr>
            <a:r>
              <a:rPr lang="ka-GE" sz="1600" dirty="0"/>
              <a:t>სენსორული დარღვევების მქონე პირთა სწავლისა და დამოუკიდებელი ცხოვრების ხელშეწყობა;</a:t>
            </a:r>
          </a:p>
          <a:p>
            <a:pPr>
              <a:lnSpc>
                <a:spcPct val="170000"/>
              </a:lnSpc>
            </a:pPr>
            <a:r>
              <a:rPr lang="ka-GE" sz="1600" dirty="0"/>
              <a:t>ინკლუზიური განათლების </a:t>
            </a:r>
            <a:r>
              <a:rPr lang="ka-GE" sz="1600" dirty="0" err="1"/>
              <a:t>მულტიდისციპლინური</a:t>
            </a:r>
            <a:r>
              <a:rPr lang="ka-GE" sz="1600" dirty="0"/>
              <a:t> გუნდის განვითარების ხელშეწყობა.</a:t>
            </a:r>
          </a:p>
          <a:p>
            <a:pPr marL="0" indent="0">
              <a:lnSpc>
                <a:spcPct val="170000"/>
              </a:lnSpc>
              <a:buNone/>
            </a:pPr>
            <a:endParaRPr lang="ka-GE" sz="1400" dirty="0"/>
          </a:p>
          <a:p>
            <a:pPr marL="0" lvl="0" indent="0">
              <a:buNone/>
            </a:pPr>
            <a:endParaRPr lang="en-US" sz="1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298698-5ED3-47A8-AD54-48CA38F38934}"/>
              </a:ext>
            </a:extLst>
          </p:cNvPr>
          <p:cNvSpPr/>
          <p:nvPr/>
        </p:nvSpPr>
        <p:spPr>
          <a:xfrm>
            <a:off x="1960880" y="213360"/>
            <a:ext cx="8290560" cy="670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AAB7A05-6F65-4911-A07D-00F737882728}"/>
              </a:ext>
            </a:extLst>
          </p:cNvPr>
          <p:cNvSpPr/>
          <p:nvPr/>
        </p:nvSpPr>
        <p:spPr>
          <a:xfrm>
            <a:off x="944880" y="1859280"/>
            <a:ext cx="2631440" cy="34163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ka-GE" sz="2400" b="1" dirty="0"/>
              <a:t>განათლების სისტემაში ჩართული ადამიანური რესურსის პროფესიული მომზადებისა და გადამზადების მხარდაჭერა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159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71600"/>
            <a:ext cx="8529851" cy="2682240"/>
          </a:xfrm>
        </p:spPr>
        <p:txBody>
          <a:bodyPr>
            <a:normAutofit fontScale="90000"/>
          </a:bodyPr>
          <a:lstStyle/>
          <a:p>
            <a:pPr algn="ctr"/>
            <a:r>
              <a:rPr lang="ka-GE" sz="4400" b="1" dirty="0"/>
              <a:t>    </a:t>
            </a:r>
            <a:br>
              <a:rPr lang="ka-GE" sz="4400" b="1" dirty="0"/>
            </a:br>
            <a:r>
              <a:rPr lang="ka-GE" sz="4400" b="1" dirty="0"/>
              <a:t/>
            </a:r>
            <a:br>
              <a:rPr lang="ka-GE" sz="4400" b="1" dirty="0"/>
            </a:br>
            <a:r>
              <a:rPr lang="ka-GE" sz="4400" b="1" dirty="0"/>
              <a:t/>
            </a:r>
            <a:br>
              <a:rPr lang="ka-GE" sz="4400" b="1" dirty="0"/>
            </a:br>
            <a:r>
              <a:rPr lang="ka-GE" sz="4400" b="1" dirty="0"/>
              <a:t>მადლობა ყურადღებისთვის!</a:t>
            </a:r>
            <a:br>
              <a:rPr lang="ka-GE" sz="4400" b="1" dirty="0"/>
            </a:b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5059554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1401</TotalTime>
  <Words>272</Words>
  <Application>Microsoft Office PowerPoint</Application>
  <PresentationFormat>Widescreen</PresentationFormat>
  <Paragraphs>34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Calibri</vt:lpstr>
      <vt:lpstr>方正姚体</vt:lpstr>
      <vt:lpstr>Helvetica Neue</vt:lpstr>
      <vt:lpstr>Rockwell</vt:lpstr>
      <vt:lpstr>Rockwell Condensed</vt:lpstr>
      <vt:lpstr>Wingdings</vt:lpstr>
      <vt:lpstr>Wood Type</vt:lpstr>
      <vt:lpstr>       ინკლუზიური განათლების 2023-2024 წლების სამოქმედო გეგმა  </vt:lpstr>
      <vt:lpstr>ინკლუზიური განათლების სამოქმედო გეგმის სამი პრიორიტეტი</vt:lpstr>
      <vt:lpstr>პრიორიტეტი N1 ინკლუზიური განათლების სისტემური გაძლიერება</vt:lpstr>
      <vt:lpstr>პრიორიტეტი N2 ინკლუზიური განათლების მიდგომების, მეთოდოლოგიისა და მომსახურების განვითარება</vt:lpstr>
      <vt:lpstr>პრიორიტეტი N3 ინკლუზიურ განათლებაში ჩართული ადამიანური რესურსის  პროფესიული განვითარება</vt:lpstr>
      <vt:lpstr>       მადლობა ყურადღებისთვის!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ეკა დგებუაძე</dc:creator>
  <cp:lastModifiedBy>Tamar Makharadze</cp:lastModifiedBy>
  <cp:revision>120</cp:revision>
  <dcterms:created xsi:type="dcterms:W3CDTF">2014-01-29T12:04:10Z</dcterms:created>
  <dcterms:modified xsi:type="dcterms:W3CDTF">2023-06-28T15:17:31Z</dcterms:modified>
</cp:coreProperties>
</file>