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7" r:id="rId4"/>
    <p:sldId id="270" r:id="rId5"/>
    <p:sldId id="263" r:id="rId6"/>
    <p:sldId id="271" r:id="rId7"/>
    <p:sldId id="264" r:id="rId8"/>
    <p:sldId id="272" r:id="rId9"/>
    <p:sldId id="273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Statistics</a:t>
            </a:r>
            <a:r>
              <a:rPr lang="en-US" sz="2000" b="1" baseline="0" dirty="0"/>
              <a:t> of students and SNAs</a:t>
            </a:r>
            <a:r>
              <a:rPr lang="ka-GE" sz="2000" b="1" baseline="0" dirty="0"/>
              <a:t/>
            </a:r>
            <a:br>
              <a:rPr lang="ka-GE" sz="2000" b="1" baseline="0" dirty="0"/>
            </a:br>
            <a:r>
              <a:rPr lang="ka-GE" sz="2000" b="1" baseline="0" dirty="0"/>
              <a:t>მოსწავლეებისა და ინდივიდუალური ასისტენტების სტატისტიკა</a:t>
            </a:r>
            <a:endParaRPr lang="en-US" sz="2000" b="1" baseline="0" dirty="0"/>
          </a:p>
          <a:p>
            <a:pPr>
              <a:defRPr/>
            </a:pPr>
            <a:endParaRPr lang="en-US" dirty="0"/>
          </a:p>
        </c:rich>
      </c:tx>
      <c:layout>
        <c:manualLayout>
          <c:xMode val="edge"/>
          <c:yMode val="edge"/>
          <c:x val="0.12962524442726664"/>
          <c:y val="6.227730958099629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220586323459731E-2"/>
          <c:y val="2.8468258578024368E-2"/>
          <c:w val="0.94907407407407451"/>
          <c:h val="0.92778465191851045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SNA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Martkopi </c:v>
                </c:pt>
                <c:pt idx="1">
                  <c:v>Rustavi N18</c:v>
                </c:pt>
                <c:pt idx="2">
                  <c:v>Rustavi N12</c:v>
                </c:pt>
                <c:pt idx="3">
                  <c:v>N130</c:v>
                </c:pt>
                <c:pt idx="4">
                  <c:v>N22</c:v>
                </c:pt>
                <c:pt idx="5">
                  <c:v>N60</c:v>
                </c:pt>
                <c:pt idx="6">
                  <c:v>N198</c:v>
                </c:pt>
                <c:pt idx="7">
                  <c:v>N156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2</c:v>
                </c:pt>
                <c:pt idx="2">
                  <c:v>1</c:v>
                </c:pt>
                <c:pt idx="3">
                  <c:v>10</c:v>
                </c:pt>
                <c:pt idx="4">
                  <c:v>3</c:v>
                </c:pt>
                <c:pt idx="5">
                  <c:v>13</c:v>
                </c:pt>
                <c:pt idx="6">
                  <c:v>22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86-49FB-A424-1A58A873E6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Martkopi </c:v>
                </c:pt>
                <c:pt idx="1">
                  <c:v>Rustavi N18</c:v>
                </c:pt>
                <c:pt idx="2">
                  <c:v>Rustavi N12</c:v>
                </c:pt>
                <c:pt idx="3">
                  <c:v>N130</c:v>
                </c:pt>
                <c:pt idx="4">
                  <c:v>N22</c:v>
                </c:pt>
                <c:pt idx="5">
                  <c:v>N60</c:v>
                </c:pt>
                <c:pt idx="6">
                  <c:v>N198</c:v>
                </c:pt>
                <c:pt idx="7">
                  <c:v>N156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21</c:v>
                </c:pt>
                <c:pt idx="1">
                  <c:v>40</c:v>
                </c:pt>
                <c:pt idx="2">
                  <c:v>28</c:v>
                </c:pt>
                <c:pt idx="3">
                  <c:v>37</c:v>
                </c:pt>
                <c:pt idx="4">
                  <c:v>14</c:v>
                </c:pt>
                <c:pt idx="5">
                  <c:v>44</c:v>
                </c:pt>
                <c:pt idx="6">
                  <c:v>201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86-49FB-A424-1A58A873E6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Martkopi </c:v>
                </c:pt>
                <c:pt idx="1">
                  <c:v>Rustavi N18</c:v>
                </c:pt>
                <c:pt idx="2">
                  <c:v>Rustavi N12</c:v>
                </c:pt>
                <c:pt idx="3">
                  <c:v>N130</c:v>
                </c:pt>
                <c:pt idx="4">
                  <c:v>N22</c:v>
                </c:pt>
                <c:pt idx="5">
                  <c:v>N60</c:v>
                </c:pt>
                <c:pt idx="6">
                  <c:v>N198</c:v>
                </c:pt>
                <c:pt idx="7">
                  <c:v>N156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621</c:v>
                </c:pt>
                <c:pt idx="1">
                  <c:v>1005</c:v>
                </c:pt>
                <c:pt idx="2">
                  <c:v>707</c:v>
                </c:pt>
                <c:pt idx="3">
                  <c:v>1057</c:v>
                </c:pt>
                <c:pt idx="4">
                  <c:v>992</c:v>
                </c:pt>
                <c:pt idx="5">
                  <c:v>1345</c:v>
                </c:pt>
                <c:pt idx="6">
                  <c:v>201</c:v>
                </c:pt>
                <c:pt idx="7">
                  <c:v>943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86-49FB-A424-1A58A873E6D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6721024"/>
        <c:axId val="150147072"/>
        <c:axId val="146822464"/>
      </c:bar3DChart>
      <c:catAx>
        <c:axId val="14672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147072"/>
        <c:crosses val="autoZero"/>
        <c:auto val="1"/>
        <c:lblAlgn val="ctr"/>
        <c:lblOffset val="100"/>
        <c:noMultiLvlLbl val="0"/>
      </c:catAx>
      <c:valAx>
        <c:axId val="15014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721024"/>
        <c:crosses val="autoZero"/>
        <c:crossBetween val="between"/>
      </c:valAx>
      <c:serAx>
        <c:axId val="1468224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147072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09CCC-4D02-4AA3-8F9F-F6E3C5D04964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32E52-E3E8-4A2B-9DF1-056C3C8BFC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158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079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257" name="Google Shape;2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30854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0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444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44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78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98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97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619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2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707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61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0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D700A-E51C-467E-B631-5071C20A5411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8EAF2-D753-4924-8878-416D13E22C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2575" y="1617663"/>
            <a:ext cx="9144000" cy="2387600"/>
          </a:xfrm>
        </p:spPr>
        <p:txBody>
          <a:bodyPr>
            <a:noAutofit/>
          </a:bodyPr>
          <a:lstStyle/>
          <a:p>
            <a:r>
              <a:rPr lang="ka-GE" sz="4400" dirty="0"/>
              <a:t/>
            </a:r>
            <a:br>
              <a:rPr lang="ka-GE" sz="4400" dirty="0"/>
            </a:br>
            <a:r>
              <a:rPr lang="ka-GE" sz="2400" b="1" dirty="0">
                <a:ea typeface="Arial Unicode MS"/>
                <a:cs typeface="Arial Unicode MS"/>
              </a:rPr>
              <a:t/>
            </a:r>
            <a:br>
              <a:rPr lang="ka-GE" sz="2400" b="1" dirty="0">
                <a:ea typeface="Arial Unicode MS"/>
                <a:cs typeface="Arial Unicode MS"/>
              </a:rPr>
            </a:br>
            <a:r>
              <a:rPr lang="ka-GE" sz="2400" b="1" dirty="0">
                <a:ea typeface="Arial Unicode MS"/>
                <a:cs typeface="Arial Unicode MS"/>
              </a:rPr>
              <a:t>ინკლუზიური და თანაბარი ხარისხის განათლების უზრუნველყოფის გზით საქართველოში ბავშვებისა და მოზარდებისთვის ღირსეული ცხოვრებისეული პირობების შექმნა </a:t>
            </a:r>
            <a:r>
              <a:rPr lang="en-US" sz="2400" b="1" dirty="0">
                <a:effectLst/>
                <a:ea typeface="Arial Unicode MS"/>
                <a:cs typeface="Arial Unicode MS"/>
              </a:rPr>
              <a:t> </a:t>
            </a:r>
            <a:r>
              <a:rPr lang="en-US" sz="2400" b="1" dirty="0">
                <a:effectLst/>
                <a:ea typeface="Arial" panose="020B0604020202020204" pitchFamily="34" charset="0"/>
              </a:rPr>
              <a:t/>
            </a:r>
            <a:br>
              <a:rPr lang="en-US" sz="2400" b="1" dirty="0">
                <a:effectLst/>
                <a:ea typeface="Arial" panose="020B0604020202020204" pitchFamily="34" charset="0"/>
              </a:rPr>
            </a:br>
            <a:r>
              <a:rPr lang="ka-GE" sz="2400" b="1" dirty="0">
                <a:effectLst/>
                <a:ea typeface="Arial" panose="020B0604020202020204" pitchFamily="34" charset="0"/>
              </a:rPr>
              <a:t/>
            </a:r>
            <a:br>
              <a:rPr lang="ka-GE" sz="2400" b="1" dirty="0">
                <a:effectLst/>
                <a:ea typeface="Arial" panose="020B0604020202020204" pitchFamily="34" charset="0"/>
              </a:rPr>
            </a:br>
            <a:r>
              <a:rPr lang="en-US" sz="2400" b="1" dirty="0"/>
              <a:t>Promotion of inclusive and equitable quality education for all in Armenia and Georgia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211638"/>
            <a:ext cx="9144000" cy="1655762"/>
          </a:xfrm>
        </p:spPr>
        <p:txBody>
          <a:bodyPr/>
          <a:lstStyle/>
          <a:p>
            <a:r>
              <a:rPr lang="ka-GE" dirty="0"/>
              <a:t>პრეზენტაცია მომზადებულია საქართველოს კარიტასის მიერ</a:t>
            </a:r>
            <a:br>
              <a:rPr lang="ka-GE" dirty="0"/>
            </a:br>
            <a:r>
              <a:rPr lang="en-US" dirty="0"/>
              <a:t>Presentation of Caritas Georgia </a:t>
            </a:r>
          </a:p>
        </p:txBody>
      </p:sp>
      <p:pic>
        <p:nvPicPr>
          <p:cNvPr id="12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84779" y="5039519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6588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b="1" dirty="0"/>
              <a:t>პუბლიკაციები </a:t>
            </a:r>
            <a:r>
              <a:rPr lang="en-US" sz="2800" b="1" dirty="0"/>
              <a:t>Publications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18" y="1790764"/>
            <a:ext cx="10515600" cy="4619562"/>
          </a:xfrm>
        </p:spPr>
        <p:txBody>
          <a:bodyPr>
            <a:normAutofit fontScale="70000" lnSpcReduction="20000"/>
          </a:bodyPr>
          <a:lstStyle/>
          <a:p>
            <a:r>
              <a:rPr lang="ka-GE" dirty="0"/>
              <a:t>გზამკვლევი სკოლის ადმინისტრაციისთვის</a:t>
            </a:r>
            <a:br>
              <a:rPr lang="ka-GE" dirty="0"/>
            </a:br>
            <a:r>
              <a:rPr lang="en-US" dirty="0"/>
              <a:t>Guidebook for schools administrations</a:t>
            </a:r>
          </a:p>
          <a:p>
            <a:r>
              <a:rPr lang="ka-GE" dirty="0"/>
              <a:t>გზამკვლევი მშობლებისთვის</a:t>
            </a:r>
            <a:br>
              <a:rPr lang="ka-GE" dirty="0"/>
            </a:br>
            <a:r>
              <a:rPr lang="en-US" dirty="0"/>
              <a:t>Guidebook for parents </a:t>
            </a:r>
          </a:p>
          <a:p>
            <a:r>
              <a:rPr lang="ka-GE" dirty="0"/>
              <a:t>გზამკვლევი სსსმ მოსწავლის ასისტენტებისთვის</a:t>
            </a:r>
            <a:br>
              <a:rPr lang="ka-GE" dirty="0"/>
            </a:br>
            <a:r>
              <a:rPr lang="en-US" dirty="0"/>
              <a:t>Guidebook for SNAs</a:t>
            </a:r>
          </a:p>
          <a:p>
            <a:r>
              <a:rPr lang="ka-GE" dirty="0"/>
              <a:t>გზამკვლევი და/ძმისთვის</a:t>
            </a:r>
            <a:br>
              <a:rPr lang="ka-GE" dirty="0"/>
            </a:br>
            <a:r>
              <a:rPr lang="en-US" dirty="0"/>
              <a:t>Guidebook for siblings </a:t>
            </a:r>
          </a:p>
          <a:p>
            <a:r>
              <a:rPr lang="ka-GE" dirty="0"/>
              <a:t>პოზიტიური მშობლობის გზამკვლევი</a:t>
            </a:r>
            <a:br>
              <a:rPr lang="ka-GE" dirty="0"/>
            </a:br>
            <a:r>
              <a:rPr lang="en-US" dirty="0"/>
              <a:t>Guidebook for positive parenting</a:t>
            </a:r>
          </a:p>
          <a:p>
            <a:r>
              <a:rPr lang="ka-GE" dirty="0"/>
              <a:t>რთული ქცევის კვლევა</a:t>
            </a:r>
            <a:br>
              <a:rPr lang="ka-GE" dirty="0"/>
            </a:br>
            <a:r>
              <a:rPr lang="en-US" dirty="0"/>
              <a:t>Research on challenging behavior</a:t>
            </a:r>
          </a:p>
          <a:p>
            <a:r>
              <a:rPr lang="ka-GE" dirty="0"/>
              <a:t>ოჯახური შეხვედრების ალბომი</a:t>
            </a:r>
            <a:br>
              <a:rPr lang="ka-GE" dirty="0"/>
            </a:br>
            <a:r>
              <a:rPr lang="en-US" dirty="0"/>
              <a:t>“family meeting albums”</a:t>
            </a:r>
          </a:p>
          <a:p>
            <a:r>
              <a:rPr lang="ka-GE" dirty="0"/>
              <a:t>სოციალური ისტორიები </a:t>
            </a:r>
            <a:br>
              <a:rPr lang="ka-GE" dirty="0"/>
            </a:br>
            <a:r>
              <a:rPr lang="en-US" dirty="0"/>
              <a:t>Social stories for challenging behaviors</a:t>
            </a:r>
          </a:p>
        </p:txBody>
      </p:sp>
      <p:pic>
        <p:nvPicPr>
          <p:cNvPr id="7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 descr="Thum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459" y="1790764"/>
            <a:ext cx="2110579" cy="298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Thum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756" y="3212283"/>
            <a:ext cx="1896764" cy="265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473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ka-GE" sz="2800" b="1" dirty="0"/>
              <a:t>სკოლებთან თანამშრომლობის მოკლე მიმოხილვა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Brief review of collaboration with schools</a:t>
            </a:r>
            <a:endParaRPr sz="2800" b="1" dirty="0"/>
          </a:p>
        </p:txBody>
      </p:sp>
      <p:cxnSp>
        <p:nvCxnSpPr>
          <p:cNvPr id="111" name="Google Shape;111;p15"/>
          <p:cNvCxnSpPr/>
          <p:nvPr/>
        </p:nvCxnSpPr>
        <p:spPr>
          <a:xfrm flipV="1">
            <a:off x="546537" y="3908534"/>
            <a:ext cx="10059698" cy="40728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2" name="Google Shape;112;p15"/>
          <p:cNvSpPr txBox="1"/>
          <p:nvPr/>
        </p:nvSpPr>
        <p:spPr>
          <a:xfrm>
            <a:off x="230675" y="4540467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2018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5"/>
          <p:cNvSpPr txBox="1"/>
          <p:nvPr/>
        </p:nvSpPr>
        <p:spPr>
          <a:xfrm>
            <a:off x="8663199" y="2749212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2021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3361959" y="2863434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2019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6096000" y="4670213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2020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15"/>
          <p:cNvCxnSpPr/>
          <p:nvPr/>
        </p:nvCxnSpPr>
        <p:spPr>
          <a:xfrm>
            <a:off x="557047" y="4088941"/>
            <a:ext cx="10511" cy="45194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7" name="Google Shape;117;p15"/>
          <p:cNvCxnSpPr/>
          <p:nvPr/>
        </p:nvCxnSpPr>
        <p:spPr>
          <a:xfrm rot="10800000">
            <a:off x="3688331" y="3267947"/>
            <a:ext cx="4703" cy="60829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8" name="Google Shape;118;p15"/>
          <p:cNvCxnSpPr/>
          <p:nvPr/>
        </p:nvCxnSpPr>
        <p:spPr>
          <a:xfrm rot="10800000">
            <a:off x="9001166" y="3200178"/>
            <a:ext cx="4703" cy="60829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9" name="Google Shape;119;p15"/>
          <p:cNvCxnSpPr/>
          <p:nvPr/>
        </p:nvCxnSpPr>
        <p:spPr>
          <a:xfrm>
            <a:off x="6503825" y="4088940"/>
            <a:ext cx="10511" cy="45194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20" name="Google Shape;120;p15"/>
          <p:cNvSpPr/>
          <p:nvPr/>
        </p:nvSpPr>
        <p:spPr>
          <a:xfrm>
            <a:off x="111739" y="2048933"/>
            <a:ext cx="2487528" cy="1550753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accent3"/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ინდივიდუალური სასწავლო გეგმა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Individual Education Plan</a:t>
            </a:r>
            <a:endParaRPr dirty="0">
              <a:latin typeface="+mj-lt"/>
            </a:endParaRPr>
          </a:p>
        </p:txBody>
      </p:sp>
      <p:sp>
        <p:nvSpPr>
          <p:cNvPr id="121" name="Google Shape;121;p15"/>
          <p:cNvSpPr/>
          <p:nvPr/>
        </p:nvSpPr>
        <p:spPr>
          <a:xfrm>
            <a:off x="5638801" y="1879601"/>
            <a:ext cx="2497666" cy="1624724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accent3"/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კლასისა და ქცევის მართვა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Classroom and Behavior management</a:t>
            </a:r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cxnSp>
        <p:nvCxnSpPr>
          <p:cNvPr id="122" name="Google Shape;122;p15"/>
          <p:cNvCxnSpPr/>
          <p:nvPr/>
        </p:nvCxnSpPr>
        <p:spPr>
          <a:xfrm>
            <a:off x="10595724" y="4000006"/>
            <a:ext cx="10511" cy="451945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23" name="Google Shape;123;p15"/>
          <p:cNvSpPr txBox="1"/>
          <p:nvPr/>
        </p:nvSpPr>
        <p:spPr>
          <a:xfrm>
            <a:off x="10483399" y="4519720"/>
            <a:ext cx="65274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2022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5"/>
          <p:cNvSpPr/>
          <p:nvPr/>
        </p:nvSpPr>
        <p:spPr>
          <a:xfrm>
            <a:off x="2820812" y="4151511"/>
            <a:ext cx="2640188" cy="1648156"/>
          </a:xfrm>
          <a:prstGeom prst="wedgeRectCallout">
            <a:avLst>
              <a:gd name="adj1" fmla="val -22222"/>
              <a:gd name="adj2" fmla="val -64468"/>
            </a:avLst>
          </a:prstGeom>
          <a:solidFill>
            <a:schemeClr val="accent3"/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სსსმ მოსწავლის ინდივიდუალური ასისტენტის სერვისი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Special needs assistance</a:t>
            </a:r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5"/>
          <p:cNvSpPr/>
          <p:nvPr/>
        </p:nvSpPr>
        <p:spPr>
          <a:xfrm>
            <a:off x="8001000" y="4215562"/>
            <a:ext cx="2450225" cy="1541771"/>
          </a:xfrm>
          <a:prstGeom prst="wedgeRectCallout">
            <a:avLst>
              <a:gd name="adj1" fmla="val -22222"/>
              <a:gd name="adj2" fmla="val -64468"/>
            </a:avLst>
          </a:prstGeom>
          <a:solidFill>
            <a:schemeClr val="accent3"/>
          </a:solidFill>
          <a:ln w="12700" cap="flat" cmpd="sng">
            <a:solidFill>
              <a:srgbClr val="78787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a-G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კრიზისული სიტუაციის მართვა</a:t>
            </a:r>
            <a:br>
              <a:rPr lang="ka-G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Crisis Situation Management</a:t>
            </a:r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25" name="Google Shape;13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1957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496122504"/>
              </p:ext>
            </p:extLst>
          </p:nvPr>
        </p:nvGraphicFramePr>
        <p:xfrm>
          <a:off x="1106611" y="369652"/>
          <a:ext cx="10080197" cy="6117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Google Shape;13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469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576792"/>
            <a:ext cx="11404600" cy="1325563"/>
          </a:xfrm>
        </p:spPr>
        <p:txBody>
          <a:bodyPr>
            <a:noAutofit/>
          </a:bodyPr>
          <a:lstStyle/>
          <a:p>
            <a:r>
              <a:rPr lang="ka-GE" sz="2800" b="1" dirty="0"/>
              <a:t>თანამშრომლობა საქართველოს განათლებისა და მეცნიერების სამინისტროსთან</a:t>
            </a:r>
            <a:br>
              <a:rPr lang="ka-GE" sz="2800" b="1" dirty="0"/>
            </a:br>
            <a:r>
              <a:rPr lang="en-US" sz="2800" b="1" dirty="0"/>
              <a:t>Collaboration with the ministry of education and science of Georgia </a:t>
            </a:r>
            <a:r>
              <a:rPr lang="ka-GE" sz="3200" dirty="0"/>
              <a:t/>
            </a:r>
            <a:br>
              <a:rPr lang="ka-GE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89124"/>
            <a:ext cx="10031110" cy="4297363"/>
          </a:xfrm>
        </p:spPr>
        <p:txBody>
          <a:bodyPr>
            <a:normAutofit fontScale="40000" lnSpcReduction="20000"/>
          </a:bodyPr>
          <a:lstStyle/>
          <a:p>
            <a:r>
              <a:rPr lang="ka-GE" sz="5000" dirty="0"/>
              <a:t>სსსმ მოსწავლის ასისტენტის</a:t>
            </a:r>
            <a:r>
              <a:rPr lang="en-US" sz="5000" dirty="0"/>
              <a:t> (SNA)</a:t>
            </a:r>
            <a:r>
              <a:rPr lang="ka-GE" sz="5000" dirty="0"/>
              <a:t> მოდელი </a:t>
            </a:r>
            <a:r>
              <a:rPr lang="en-US" sz="5000" dirty="0"/>
              <a:t/>
            </a:r>
            <a:br>
              <a:rPr lang="en-US" sz="5000" dirty="0"/>
            </a:br>
            <a:r>
              <a:rPr lang="en-US" sz="5000" dirty="0"/>
              <a:t>special needs assistant (SNA) model</a:t>
            </a:r>
          </a:p>
          <a:p>
            <a:r>
              <a:rPr lang="ka-GE" sz="5000" dirty="0"/>
              <a:t>სატრენინგო მოდული ინდივიდუალური ასისტენტებისთვის</a:t>
            </a:r>
            <a:br>
              <a:rPr lang="ka-GE" sz="5000" dirty="0"/>
            </a:br>
            <a:r>
              <a:rPr lang="en-US" sz="5000" dirty="0"/>
              <a:t>Training module for SNA </a:t>
            </a:r>
          </a:p>
          <a:p>
            <a:r>
              <a:rPr lang="ka-GE" sz="5000" dirty="0"/>
              <a:t>მწვავე ქცევითი სირთულეების მქონე ბავშვებისთვის ხელმისაწვდომი სერვისების კვლევა</a:t>
            </a:r>
            <a:br>
              <a:rPr lang="ka-GE" sz="5000" dirty="0"/>
            </a:br>
            <a:r>
              <a:rPr lang="en-US" sz="5000" dirty="0"/>
              <a:t>Research on available services for children with severe challenging behavior</a:t>
            </a:r>
          </a:p>
          <a:p>
            <a:r>
              <a:rPr lang="ka-GE" sz="5000" dirty="0"/>
              <a:t>კრიზისული სიტუაციის მართვის მოდელი სკოლებისთვის</a:t>
            </a:r>
            <a:br>
              <a:rPr lang="ka-GE" sz="5000" dirty="0"/>
            </a:br>
            <a:r>
              <a:rPr lang="en-US" sz="5000" dirty="0"/>
              <a:t>Crisis Situation Management for Schools -  model</a:t>
            </a:r>
          </a:p>
          <a:p>
            <a:pPr marL="0" indent="0">
              <a:buNone/>
            </a:pPr>
            <a:endParaRPr lang="ka-GE" sz="5000" dirty="0"/>
          </a:p>
          <a:p>
            <a:pPr marL="0" indent="0">
              <a:buNone/>
            </a:pPr>
            <a:endParaRPr lang="en-US" sz="5000" dirty="0"/>
          </a:p>
          <a:p>
            <a:pPr marL="0" indent="0">
              <a:buNone/>
            </a:pPr>
            <a:r>
              <a:rPr lang="ka-GE" sz="5000" dirty="0"/>
              <a:t>ბენეფიციარები: 400-მა სკოლის ფსიქოლოგმა და 300-მა ინდივიდუალურმა ასისტენტმა გაიარა  საქართველოს კარიტასის მიერ შემუშავებული ტრენინგი </a:t>
            </a:r>
            <a:br>
              <a:rPr lang="ka-GE" sz="5000" dirty="0"/>
            </a:br>
            <a:r>
              <a:rPr lang="en-US" sz="5000" dirty="0"/>
              <a:t>beneficiaries: 400 school psychologists and 300 SNAs passed training developed by Caritas Georgia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7079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3"/>
          <p:cNvSpPr txBox="1">
            <a:spLocks noGrp="1"/>
          </p:cNvSpPr>
          <p:nvPr>
            <p:ph type="body" idx="1"/>
          </p:nvPr>
        </p:nvSpPr>
        <p:spPr>
          <a:xfrm>
            <a:off x="778933" y="2198158"/>
            <a:ext cx="10193868" cy="3804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en-US" sz="2200" dirty="0"/>
              <a:t> </a:t>
            </a:r>
            <a:r>
              <a:rPr lang="ka-GE" sz="2200" dirty="0"/>
              <a:t>კრიზისული სიტუაციის მართვა- ვორქშოპი სკოლის ადმინისტრაციისთვის;</a:t>
            </a:r>
            <a:br>
              <a:rPr lang="ka-GE" sz="2200" dirty="0"/>
            </a:br>
            <a:r>
              <a:rPr lang="en-US" sz="2200" dirty="0"/>
              <a:t>Crisis Situation Management – Workshop for school administration;</a:t>
            </a:r>
            <a:endParaRPr sz="22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ka-GE" sz="2200" dirty="0"/>
              <a:t>კრიზისული სიტუაციის მართვა- ტრენინგი მასწავლებლებისა და ინდივიდუალური ასისტენტებისთვის;</a:t>
            </a:r>
            <a:br>
              <a:rPr lang="ka-GE" sz="2200" dirty="0"/>
            </a:br>
            <a:r>
              <a:rPr lang="en-US" sz="2200" dirty="0"/>
              <a:t>Crisis Situation Management – Training for teachers and SNA;</a:t>
            </a:r>
            <a:endParaRPr sz="22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ka-GE" sz="2200" dirty="0"/>
              <a:t>ქცევის ფუნქციური შეფასება</a:t>
            </a:r>
            <a:r>
              <a:rPr lang="en-US" sz="2200" dirty="0"/>
              <a:t> (FBA)- </a:t>
            </a:r>
            <a:r>
              <a:rPr lang="ka-GE" sz="2200" dirty="0"/>
              <a:t>როგორ დავაკვირდეთ რთულ ქცევას და განვსაზღვროთ მისი ფუნქცია;</a:t>
            </a:r>
            <a:br>
              <a:rPr lang="ka-GE" sz="2200" dirty="0"/>
            </a:br>
            <a:r>
              <a:rPr lang="en-US" sz="2200" dirty="0"/>
              <a:t>Functional Behavior Assessment (FBA) – How to observe challenging behavior and make </a:t>
            </a:r>
            <a:r>
              <a:rPr lang="en-US" sz="2200" dirty="0" err="1"/>
              <a:t>conculsion</a:t>
            </a:r>
            <a:r>
              <a:rPr lang="en-US" sz="2200" dirty="0"/>
              <a:t> on its function;</a:t>
            </a:r>
            <a:endParaRPr sz="22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ka-GE" sz="2200" dirty="0"/>
              <a:t>ქცევის მხარდამჭერი გეგმა </a:t>
            </a:r>
            <a:r>
              <a:rPr lang="en-US" sz="2200" dirty="0"/>
              <a:t>(BIP)</a:t>
            </a:r>
            <a:r>
              <a:rPr lang="ka-GE" sz="2200" dirty="0"/>
              <a:t>- როგორ შევიმუშაოთ პრევენციისა და ინტერვენციის სტრატეგიები;</a:t>
            </a:r>
            <a:br>
              <a:rPr lang="ka-GE" sz="2200" dirty="0"/>
            </a:br>
            <a:r>
              <a:rPr lang="en-US" sz="2200" dirty="0"/>
              <a:t> Behavior Intervention Plan (BIP) – How to develop preventive and intervention strategies; </a:t>
            </a:r>
            <a:endParaRPr sz="2200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b="1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endParaRPr b="1" dirty="0"/>
          </a:p>
        </p:txBody>
      </p:sp>
      <p:sp>
        <p:nvSpPr>
          <p:cNvPr id="244" name="Google Shape;244;p23"/>
          <p:cNvSpPr txBox="1"/>
          <p:nvPr/>
        </p:nvSpPr>
        <p:spPr>
          <a:xfrm>
            <a:off x="922867" y="286224"/>
            <a:ext cx="10517583" cy="1957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ka-GE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კრიზისული სიტუაციის მართვა (სატრენინგო მოდულები)</a:t>
            </a:r>
            <a:endParaRPr lang="ka-GE"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Crisis Situation Management</a:t>
            </a:r>
            <a:r>
              <a:rPr lang="ka-GE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modules</a:t>
            </a:r>
            <a:r>
              <a:rPr lang="ka-GE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ka-GE" sz="4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ka-GE" sz="4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4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13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857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b="1" dirty="0"/>
              <a:t>თანამშრომლობა სკოლებსა და ბაღებთან </a:t>
            </a:r>
            <a:br>
              <a:rPr lang="ka-GE" sz="2800" b="1" dirty="0"/>
            </a:br>
            <a:r>
              <a:rPr lang="en-US" sz="2800" b="1" dirty="0"/>
              <a:t>Collaboration with schools and kindergartens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a-GE" sz="2000" dirty="0"/>
              <a:t>კონსულტირება კონკრეტულ ქეისებთან დაკავშირებით</a:t>
            </a:r>
            <a:br>
              <a:rPr lang="ka-GE" sz="2000" dirty="0"/>
            </a:br>
            <a:r>
              <a:rPr lang="en-US" sz="2000" dirty="0"/>
              <a:t>Case consultation </a:t>
            </a:r>
          </a:p>
          <a:p>
            <a:r>
              <a:rPr lang="ka-GE" sz="2000" dirty="0"/>
              <a:t>თემატური ტრენინგები თანამშრომლებისთვის (სკოლების ადმინისტრაცია, მასწავლებლები, სპეციალური მასწავლებლები, სსსმ მოსწავლის ინდივიდუალური ასისტენტები, სკოლის ფსიქოლოგები) </a:t>
            </a:r>
            <a:br>
              <a:rPr lang="ka-GE" sz="2000" dirty="0"/>
            </a:br>
            <a:r>
              <a:rPr lang="en-US" sz="2000" dirty="0"/>
              <a:t>Thematic training for stuff (school administration, teachers, special teachers, SNAs, school psychologists) </a:t>
            </a:r>
          </a:p>
          <a:p>
            <a:r>
              <a:rPr lang="ka-GE" sz="2000" dirty="0"/>
              <a:t>გზამკვლევები</a:t>
            </a:r>
            <a:br>
              <a:rPr lang="ka-GE" sz="2000" dirty="0"/>
            </a:br>
            <a:r>
              <a:rPr lang="en-US" sz="2000" dirty="0"/>
              <a:t>Guidebooks </a:t>
            </a:r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ka-GE" sz="2000" dirty="0"/>
              <a:t>ყოველწლიურად 70 მონაწილე გადიოდა თემატურ ტრენინგს </a:t>
            </a:r>
            <a:br>
              <a:rPr lang="ka-GE" sz="2000" dirty="0"/>
            </a:br>
            <a:r>
              <a:rPr lang="en-US" sz="2000" dirty="0"/>
              <a:t>70 participants took part in thematic training per year</a:t>
            </a:r>
          </a:p>
        </p:txBody>
      </p:sp>
      <p:pic>
        <p:nvPicPr>
          <p:cNvPr id="7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6509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5"/>
          <p:cNvSpPr txBox="1">
            <a:spLocks noGrp="1"/>
          </p:cNvSpPr>
          <p:nvPr>
            <p:ph type="title"/>
          </p:nvPr>
        </p:nvSpPr>
        <p:spPr>
          <a:xfrm>
            <a:off x="207432" y="284834"/>
            <a:ext cx="11481847" cy="1322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2800" b="1" dirty="0"/>
              <a:t>Collaboration with Target Schools</a:t>
            </a:r>
            <a:r>
              <a:rPr lang="ka-GE" sz="2800" b="1" dirty="0"/>
              <a:t/>
            </a:r>
            <a:br>
              <a:rPr lang="ka-GE" sz="2800" b="1" dirty="0"/>
            </a:br>
            <a:r>
              <a:rPr lang="ka-GE" sz="2800" b="1" dirty="0"/>
              <a:t>თანამშრომლობა სამიზნე სკოლებთან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Implementing and Monitoring</a:t>
            </a:r>
            <a:r>
              <a:rPr lang="ka-GE" sz="2800" b="1" dirty="0"/>
              <a:t/>
            </a:r>
            <a:br>
              <a:rPr lang="ka-GE" sz="2800" b="1" dirty="0"/>
            </a:br>
            <a:r>
              <a:rPr lang="ka-GE" sz="2800" b="1" dirty="0"/>
              <a:t>განხორციელება და მონიტორინგი</a:t>
            </a:r>
            <a:endParaRPr sz="2800" b="1" dirty="0"/>
          </a:p>
        </p:txBody>
      </p:sp>
      <p:grpSp>
        <p:nvGrpSpPr>
          <p:cNvPr id="261" name="Google Shape;261;p25"/>
          <p:cNvGrpSpPr/>
          <p:nvPr/>
        </p:nvGrpSpPr>
        <p:grpSpPr>
          <a:xfrm>
            <a:off x="1562100" y="1905000"/>
            <a:ext cx="8812596" cy="4786984"/>
            <a:chOff x="2072776" y="1518"/>
            <a:chExt cx="7519226" cy="4821745"/>
          </a:xfrm>
        </p:grpSpPr>
        <p:sp>
          <p:nvSpPr>
            <p:cNvPr id="262" name="Google Shape;262;p25"/>
            <p:cNvSpPr/>
            <p:nvPr/>
          </p:nvSpPr>
          <p:spPr>
            <a:xfrm>
              <a:off x="5442826" y="967353"/>
              <a:ext cx="744925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stealth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5"/>
            <p:cNvSpPr txBox="1"/>
            <p:nvPr/>
          </p:nvSpPr>
          <p:spPr>
            <a:xfrm>
              <a:off x="5795901" y="1009195"/>
              <a:ext cx="38776" cy="77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25"/>
            <p:cNvSpPr/>
            <p:nvPr/>
          </p:nvSpPr>
          <p:spPr>
            <a:xfrm>
              <a:off x="2072776" y="1518"/>
              <a:ext cx="3371850" cy="2023110"/>
            </a:xfrm>
            <a:prstGeom prst="rect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25"/>
            <p:cNvSpPr txBox="1"/>
            <p:nvPr/>
          </p:nvSpPr>
          <p:spPr>
            <a:xfrm>
              <a:off x="2072776" y="1518"/>
              <a:ext cx="3371850" cy="202311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99125" tIns="199125" rIns="199125" bIns="199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ka-GE" sz="20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სამუშაო გეგმის გაცნობა</a:t>
              </a:r>
              <a:br>
                <a:rPr lang="ka-GE" sz="20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en-US" sz="20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Introduction of Working </a:t>
              </a:r>
              <a:r>
                <a:rPr lang="en-US" sz="2000" b="1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P</a:t>
              </a:r>
              <a:r>
                <a:rPr lang="en-US" sz="20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lan</a:t>
              </a:r>
              <a:endParaRPr lang="ka-GE" sz="20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25"/>
            <p:cNvSpPr/>
            <p:nvPr/>
          </p:nvSpPr>
          <p:spPr>
            <a:xfrm>
              <a:off x="3758701" y="2022828"/>
              <a:ext cx="4147375" cy="74492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2755"/>
                  </a:lnTo>
                  <a:lnTo>
                    <a:pt x="0" y="62755"/>
                  </a:lnTo>
                  <a:lnTo>
                    <a:pt x="0" y="120000"/>
                  </a:lnTo>
                </a:path>
              </a:pathLst>
            </a:custGeom>
            <a:noFill/>
            <a:ln w="9525" cap="flat" cmpd="sng">
              <a:solidFill>
                <a:srgbClr val="C47F6E"/>
              </a:solidFill>
              <a:prstDash val="solid"/>
              <a:miter lim="800000"/>
              <a:headEnd type="none" w="sm" len="sm"/>
              <a:tailEnd type="stealth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5"/>
            <p:cNvSpPr txBox="1"/>
            <p:nvPr/>
          </p:nvSpPr>
          <p:spPr>
            <a:xfrm>
              <a:off x="5726907" y="2391413"/>
              <a:ext cx="210963" cy="77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25"/>
            <p:cNvSpPr/>
            <p:nvPr/>
          </p:nvSpPr>
          <p:spPr>
            <a:xfrm>
              <a:off x="6220152" y="1518"/>
              <a:ext cx="3371850" cy="2023110"/>
            </a:xfrm>
            <a:prstGeom prst="rect">
              <a:avLst/>
            </a:prstGeom>
            <a:solidFill>
              <a:srgbClr val="D07A5B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25"/>
            <p:cNvSpPr txBox="1"/>
            <p:nvPr/>
          </p:nvSpPr>
          <p:spPr>
            <a:xfrm>
              <a:off x="6220152" y="1518"/>
              <a:ext cx="3371850" cy="202311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99125" tIns="199125" rIns="199125" bIns="199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a-GE" sz="20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რთულ ქცევაზე დაკვირვება</a:t>
              </a:r>
              <a:br>
                <a:rPr lang="ka-GE" sz="20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Conducting Observation on Challenging Behavior</a:t>
              </a:r>
              <a:endParaRPr sz="20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25"/>
            <p:cNvSpPr/>
            <p:nvPr/>
          </p:nvSpPr>
          <p:spPr>
            <a:xfrm>
              <a:off x="5442826" y="3765988"/>
              <a:ext cx="744925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rgbClr val="A4A4A4"/>
              </a:solidFill>
              <a:prstDash val="solid"/>
              <a:miter lim="800000"/>
              <a:headEnd type="none" w="sm" len="sm"/>
              <a:tailEnd type="stealth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5"/>
            <p:cNvSpPr txBox="1"/>
            <p:nvPr/>
          </p:nvSpPr>
          <p:spPr>
            <a:xfrm>
              <a:off x="5795901" y="3807831"/>
              <a:ext cx="38776" cy="77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25"/>
            <p:cNvSpPr/>
            <p:nvPr/>
          </p:nvSpPr>
          <p:spPr>
            <a:xfrm>
              <a:off x="2072776" y="2800153"/>
              <a:ext cx="3371850" cy="2023110"/>
            </a:xfrm>
            <a:prstGeom prst="rect">
              <a:avLst/>
            </a:prstGeom>
            <a:solidFill>
              <a:srgbClr val="B8888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5"/>
            <p:cNvSpPr txBox="1"/>
            <p:nvPr/>
          </p:nvSpPr>
          <p:spPr>
            <a:xfrm>
              <a:off x="2072776" y="2800153"/>
              <a:ext cx="3371850" cy="202311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99125" tIns="199125" rIns="199125" bIns="199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a-GE" sz="20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პირველადი რეკომენდაციების გაცნობა</a:t>
              </a: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Introduction of Primary Recommendations</a:t>
              </a:r>
              <a:endParaRPr sz="20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25"/>
            <p:cNvSpPr/>
            <p:nvPr/>
          </p:nvSpPr>
          <p:spPr>
            <a:xfrm>
              <a:off x="6220152" y="2800153"/>
              <a:ext cx="3371850" cy="2023110"/>
            </a:xfrm>
            <a:prstGeom prst="rect">
              <a:avLst/>
            </a:prstGeom>
            <a:solidFill>
              <a:srgbClr val="A4A4A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5"/>
            <p:cNvSpPr txBox="1"/>
            <p:nvPr/>
          </p:nvSpPr>
          <p:spPr>
            <a:xfrm>
              <a:off x="6220152" y="2800153"/>
              <a:ext cx="3371850" cy="202311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99125" tIns="199125" rIns="199125" bIns="199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ka-G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პროცესის შეფასება</a:t>
              </a:r>
              <a:br>
                <a:rPr lang="ka-G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</a:t>
              </a:r>
              <a:r>
                <a:rPr lang="en-US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valuation of the Process</a:t>
              </a:r>
              <a:endParaRPr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4" name="Google Shape;13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260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460375"/>
            <a:ext cx="10725150" cy="1616075"/>
          </a:xfrm>
        </p:spPr>
        <p:txBody>
          <a:bodyPr>
            <a:noAutofit/>
          </a:bodyPr>
          <a:lstStyle/>
          <a:p>
            <a:r>
              <a:rPr lang="ka-GE" sz="2800" b="1" dirty="0"/>
              <a:t>თანამშრომლობა სსსმ მოსწავლეების მშობლებთან</a:t>
            </a:r>
            <a:br>
              <a:rPr lang="ka-GE" sz="2800" b="1" dirty="0"/>
            </a:br>
            <a:r>
              <a:rPr lang="en-US" sz="2800" b="1" dirty="0"/>
              <a:t>Collaboration with parents of children with disabilities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725" y="2149475"/>
            <a:ext cx="9829800" cy="4351338"/>
          </a:xfrm>
        </p:spPr>
        <p:txBody>
          <a:bodyPr>
            <a:normAutofit lnSpcReduction="10000"/>
          </a:bodyPr>
          <a:lstStyle/>
          <a:p>
            <a:r>
              <a:rPr lang="ka-GE" sz="2000" dirty="0"/>
              <a:t>მშობელთა “თვით- მხარდაჭერის “ ჯგუფების კონცეფცია</a:t>
            </a:r>
            <a:br>
              <a:rPr lang="ka-GE" sz="2000" dirty="0"/>
            </a:br>
            <a:r>
              <a:rPr lang="en-US" sz="2000" dirty="0"/>
              <a:t>Concept of parents “self-support” groups </a:t>
            </a:r>
          </a:p>
          <a:p>
            <a:r>
              <a:rPr lang="ka-GE" sz="2000" dirty="0"/>
              <a:t>კონსულტირება კონკრეტულ ქეისებთან დაკავშირებით</a:t>
            </a:r>
            <a:br>
              <a:rPr lang="ka-GE" sz="2000" dirty="0"/>
            </a:br>
            <a:r>
              <a:rPr lang="ka-GE" sz="2000" dirty="0"/>
              <a:t> </a:t>
            </a:r>
            <a:r>
              <a:rPr lang="en-US" sz="2000" dirty="0"/>
              <a:t>Case consultation </a:t>
            </a:r>
          </a:p>
          <a:p>
            <a:r>
              <a:rPr lang="ka-GE" sz="2000" dirty="0"/>
              <a:t>გზამკვლევი</a:t>
            </a:r>
            <a:br>
              <a:rPr lang="ka-GE" sz="2000" dirty="0"/>
            </a:br>
            <a:r>
              <a:rPr lang="en-US" sz="2000" dirty="0"/>
              <a:t>Guidebook</a:t>
            </a:r>
          </a:p>
          <a:p>
            <a:r>
              <a:rPr lang="ka-GE" sz="2000" dirty="0"/>
              <a:t>ეროვნული კონფერენცია და თემატური შეხვედრები </a:t>
            </a:r>
            <a:br>
              <a:rPr lang="ka-GE" sz="2000" dirty="0"/>
            </a:br>
            <a:r>
              <a:rPr lang="en-US" sz="2000" dirty="0"/>
              <a:t>National conference and thematic meetings </a:t>
            </a:r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r>
              <a:rPr lang="ka-GE" sz="2000" dirty="0"/>
              <a:t>ყოველწლიურად 120 მშობელი იღებდა მონაწილეობას კონფერენციასა და თემატურ შეხვედრებში</a:t>
            </a:r>
            <a:br>
              <a:rPr lang="ka-GE" sz="2000" dirty="0"/>
            </a:br>
            <a:r>
              <a:rPr lang="en-US" sz="2000" dirty="0"/>
              <a:t>120 parents took part in national conference and thematic meetings per year</a:t>
            </a:r>
          </a:p>
        </p:txBody>
      </p:sp>
      <p:pic>
        <p:nvPicPr>
          <p:cNvPr id="7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7323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a-GE" sz="2800" b="1" dirty="0"/>
              <a:t>თანამშრომლობა მოსწავლეებსა და სტუდენტებთან</a:t>
            </a:r>
            <a:br>
              <a:rPr lang="ka-GE" sz="2800" b="1" dirty="0"/>
            </a:br>
            <a:r>
              <a:rPr lang="en-US" sz="2800" b="1" dirty="0"/>
              <a:t>Collaboration with school and university students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864" y="2084673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ka-GE" dirty="0"/>
              <a:t>თემატური ტრენინგები</a:t>
            </a:r>
            <a:br>
              <a:rPr lang="ka-GE" dirty="0"/>
            </a:br>
            <a:r>
              <a:rPr lang="en-US" dirty="0"/>
              <a:t>Thematic trainings </a:t>
            </a:r>
          </a:p>
          <a:p>
            <a:r>
              <a:rPr lang="ka-GE" dirty="0"/>
              <a:t>აქტივობები სოციალური ინკლუზიისთვის </a:t>
            </a:r>
            <a:br>
              <a:rPr lang="ka-GE" dirty="0"/>
            </a:br>
            <a:r>
              <a:rPr lang="en-US" dirty="0"/>
              <a:t>Social inclusion activities </a:t>
            </a:r>
          </a:p>
          <a:p>
            <a:r>
              <a:rPr lang="ka-GE" dirty="0"/>
              <a:t>სომხეთსა და საქართველოს შორის სტუდენტთა გაცვლითი პროგრამა </a:t>
            </a:r>
            <a:br>
              <a:rPr lang="ka-GE" dirty="0"/>
            </a:br>
            <a:r>
              <a:rPr lang="en-US" dirty="0"/>
              <a:t>Students exchange between Armenia and Georgia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ka-GE" sz="2600" b="1" dirty="0"/>
              <a:t>ყოველწლიურად 115 მოსწავლე/სტუდენტი იღებდა მონაწილეობას თემატურ შეხვედრებსა და სოციალური ინკლუზიის აქტივობებში</a:t>
            </a:r>
            <a:r>
              <a:rPr lang="ka-GE" b="1" dirty="0"/>
              <a:t/>
            </a:r>
            <a:br>
              <a:rPr lang="ka-GE" b="1" dirty="0"/>
            </a:br>
            <a:r>
              <a:rPr lang="en-US" b="1" dirty="0"/>
              <a:t>115 participants took part in thematic meetings and social inclusion activities per year</a:t>
            </a:r>
          </a:p>
        </p:txBody>
      </p:sp>
      <p:pic>
        <p:nvPicPr>
          <p:cNvPr id="7" name="Google Shape;136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55173" y="4984616"/>
            <a:ext cx="3153055" cy="1773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891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129</Words>
  <Application>Microsoft Office PowerPoint</Application>
  <PresentationFormat>Widescreen</PresentationFormat>
  <Paragraphs>72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Unicode MS</vt:lpstr>
      <vt:lpstr>Calibri</vt:lpstr>
      <vt:lpstr>Calibri Light</vt:lpstr>
      <vt:lpstr>Noto Sans Symbols</vt:lpstr>
      <vt:lpstr>Sylfaen</vt:lpstr>
      <vt:lpstr>Office Theme</vt:lpstr>
      <vt:lpstr>  ინკლუზიური და თანაბარი ხარისხის განათლების უზრუნველყოფის გზით საქართველოში ბავშვებისა და მოზარდებისთვის ღირსეული ცხოვრებისეული პირობების შექმნა    Promotion of inclusive and equitable quality education for all in Armenia and Georgia</vt:lpstr>
      <vt:lpstr>სკოლებთან თანამშრომლობის მოკლე მიმოხილვა Brief review of collaboration with schools</vt:lpstr>
      <vt:lpstr>PowerPoint Presentation</vt:lpstr>
      <vt:lpstr>თანამშრომლობა საქართველოს განათლებისა და მეცნიერების სამინისტროსთან Collaboration with the ministry of education and science of Georgia  </vt:lpstr>
      <vt:lpstr>PowerPoint Presentation</vt:lpstr>
      <vt:lpstr>თანამშრომლობა სკოლებსა და ბაღებთან  Collaboration with schools and kindergartens</vt:lpstr>
      <vt:lpstr>Collaboration with Target Schools თანამშრომლობა სამიზნე სკოლებთან Implementing and Monitoring განხორციელება და მონიტორინგი</vt:lpstr>
      <vt:lpstr>თანამშრომლობა სსსმ მოსწავლეების მშობლებთან Collaboration with parents of children with disabilities </vt:lpstr>
      <vt:lpstr>თანამშრომლობა მოსწავლეებსა და სტუდენტებთან Collaboration with school and university students </vt:lpstr>
      <vt:lpstr>პუბლიკაციები Publications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Tamar Makharadze</cp:lastModifiedBy>
  <cp:revision>38</cp:revision>
  <dcterms:created xsi:type="dcterms:W3CDTF">2022-11-18T12:08:20Z</dcterms:created>
  <dcterms:modified xsi:type="dcterms:W3CDTF">2023-06-27T12:47:31Z</dcterms:modified>
</cp:coreProperties>
</file>