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8" r:id="rId2"/>
    <p:sldId id="292" r:id="rId3"/>
    <p:sldId id="277" r:id="rId4"/>
    <p:sldId id="257" r:id="rId5"/>
    <p:sldId id="259" r:id="rId6"/>
    <p:sldId id="276" r:id="rId7"/>
    <p:sldId id="263" r:id="rId8"/>
    <p:sldId id="282" r:id="rId9"/>
    <p:sldId id="283" r:id="rId10"/>
    <p:sldId id="284" r:id="rId11"/>
    <p:sldId id="285" r:id="rId12"/>
    <p:sldId id="286" r:id="rId13"/>
    <p:sldId id="287" r:id="rId14"/>
    <p:sldId id="288" r:id="rId15"/>
    <p:sldId id="289" r:id="rId16"/>
    <p:sldId id="290" r:id="rId17"/>
    <p:sldId id="291" r:id="rId18"/>
    <p:sldId id="306" r:id="rId19"/>
    <p:sldId id="307" r:id="rId20"/>
    <p:sldId id="308" r:id="rId21"/>
    <p:sldId id="309" r:id="rId22"/>
    <p:sldId id="310" r:id="rId23"/>
    <p:sldId id="294" r:id="rId24"/>
    <p:sldId id="295" r:id="rId25"/>
    <p:sldId id="296" r:id="rId26"/>
    <p:sldId id="297" r:id="rId27"/>
    <p:sldId id="298" r:id="rId28"/>
    <p:sldId id="299" r:id="rId29"/>
    <p:sldId id="304" r:id="rId30"/>
    <p:sldId id="303" r:id="rId31"/>
    <p:sldId id="305" r:id="rId32"/>
    <p:sldId id="300" r:id="rId33"/>
    <p:sldId id="301" r:id="rId34"/>
    <p:sldId id="302" r:id="rId35"/>
    <p:sldId id="275" r:id="rId3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99FF"/>
    <a:srgbClr val="FFFF66"/>
    <a:srgbClr val="996633"/>
    <a:srgbClr val="00FF00"/>
    <a:srgbClr val="FF66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7A74BA-93CD-4C93-9628-A06F66131C03}" type="datetimeFigureOut">
              <a:rPr lang="en-AU" smtClean="0"/>
              <a:t>18/10/2022</a:t>
            </a:fld>
            <a:endParaRPr lang="en-AU"/>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AU"/>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AE0806-92BF-478D-97CC-953F80DFBB14}" type="slidenum">
              <a:rPr lang="en-AU" smtClean="0"/>
              <a:t>‹#›</a:t>
            </a:fld>
            <a:endParaRPr lang="en-AU"/>
          </a:p>
        </p:txBody>
      </p:sp>
    </p:spTree>
    <p:extLst>
      <p:ext uri="{BB962C8B-B14F-4D97-AF65-F5344CB8AC3E}">
        <p14:creationId xmlns:p14="http://schemas.microsoft.com/office/powerpoint/2010/main" val="992050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36BBCDB-6A75-4D57-8DC3-DFC96441D39D}" type="slidenum">
              <a:t>35</a:t>
            </a:fld>
            <a:endParaRPr lang="-" sz="1400" b="0" i="0" u="none" strike="noStrike" kern="1200" cap="none" spc="0" baseline="0">
              <a:solidFill>
                <a:srgbClr val="000000"/>
              </a:solidFill>
              <a:uFillTx/>
              <a:latin typeface="Times New Roman" pitchFamily="18"/>
              <a:ea typeface="Andale Sans UI" pitchFamily="2"/>
              <a:cs typeface="Tahoma" pitchFamily="2"/>
            </a:endParaRPr>
          </a:p>
        </p:txBody>
      </p:sp>
      <p:sp>
        <p:nvSpPr>
          <p:cNvPr id="3" name="Symbol zastępczy obrazu slajdu 1"/>
          <p:cNvSpPr>
            <a:spLocks noGrp="1" noRot="1" noChangeAspect="1"/>
          </p:cNvSpPr>
          <p:nvPr>
            <p:ph type="sldImg"/>
          </p:nvPr>
        </p:nvSpPr>
        <p:spPr>
          <a:xfrm>
            <a:off x="720725" y="900113"/>
            <a:ext cx="6118225" cy="3441700"/>
          </a:xfrm>
          <a:solidFill>
            <a:srgbClr val="99CCFF"/>
          </a:solidFill>
          <a:ln w="25402">
            <a:solidFill>
              <a:srgbClr val="000000"/>
            </a:solidFill>
            <a:prstDash val="solid"/>
          </a:ln>
        </p:spPr>
      </p:sp>
      <p:sp>
        <p:nvSpPr>
          <p:cNvPr id="4" name="Symbol zastępczy notatek 2"/>
          <p:cNvSpPr txBox="1">
            <a:spLocks noGrp="1"/>
          </p:cNvSpPr>
          <p:nvPr>
            <p:ph type="body" sz="quarter" idx="1"/>
          </p:nvPr>
        </p:nvSpPr>
        <p:spPr>
          <a:xfrm>
            <a:off x="719998" y="4679999"/>
            <a:ext cx="6119996" cy="5039999"/>
          </a:xfrm>
        </p:spPr>
        <p:txBody>
          <a:bodyPr/>
          <a:lstStyle/>
          <a:p>
            <a:endParaRPr lang="en-AU" dirty="0"/>
          </a:p>
        </p:txBody>
      </p:sp>
    </p:spTree>
    <p:extLst>
      <p:ext uri="{BB962C8B-B14F-4D97-AF65-F5344CB8AC3E}">
        <p14:creationId xmlns:p14="http://schemas.microsoft.com/office/powerpoint/2010/main" val="3206225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AU"/>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AU"/>
          </a:p>
        </p:txBody>
      </p:sp>
      <p:sp>
        <p:nvSpPr>
          <p:cNvPr id="4" name="Symbol zastępczy daty 3"/>
          <p:cNvSpPr>
            <a:spLocks noGrp="1"/>
          </p:cNvSpPr>
          <p:nvPr>
            <p:ph type="dt" sz="half" idx="10"/>
          </p:nvPr>
        </p:nvSpPr>
        <p:spPr/>
        <p:txBody>
          <a:bodyPr/>
          <a:lstStyle/>
          <a:p>
            <a:fld id="{ADAEB25A-472E-4A23-9762-1DEA944F8214}" type="datetimeFigureOut">
              <a:rPr lang="en-AU" smtClean="0"/>
              <a:t>18/10/2022</a:t>
            </a:fld>
            <a:endParaRPr lang="en-AU"/>
          </a:p>
        </p:txBody>
      </p:sp>
      <p:sp>
        <p:nvSpPr>
          <p:cNvPr id="5" name="Symbol zastępczy stopki 4"/>
          <p:cNvSpPr>
            <a:spLocks noGrp="1"/>
          </p:cNvSpPr>
          <p:nvPr>
            <p:ph type="ftr" sz="quarter" idx="11"/>
          </p:nvPr>
        </p:nvSpPr>
        <p:spPr/>
        <p:txBody>
          <a:bodyPr/>
          <a:lstStyle/>
          <a:p>
            <a:endParaRPr lang="en-AU"/>
          </a:p>
        </p:txBody>
      </p:sp>
      <p:sp>
        <p:nvSpPr>
          <p:cNvPr id="6" name="Symbol zastępczy numeru slajdu 5"/>
          <p:cNvSpPr>
            <a:spLocks noGrp="1"/>
          </p:cNvSpPr>
          <p:nvPr>
            <p:ph type="sldNum" sz="quarter" idx="12"/>
          </p:nvPr>
        </p:nvSpPr>
        <p:spPr/>
        <p:txBody>
          <a:bodyPr/>
          <a:lstStyle/>
          <a:p>
            <a:fld id="{A5D56869-42F0-457E-B9CC-201AE6629E22}" type="slidenum">
              <a:rPr lang="en-AU" smtClean="0"/>
              <a:t>‹#›</a:t>
            </a:fld>
            <a:endParaRPr lang="en-AU"/>
          </a:p>
        </p:txBody>
      </p:sp>
    </p:spTree>
    <p:extLst>
      <p:ext uri="{BB962C8B-B14F-4D97-AF65-F5344CB8AC3E}">
        <p14:creationId xmlns:p14="http://schemas.microsoft.com/office/powerpoint/2010/main" val="133084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AU"/>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AU"/>
          </a:p>
        </p:txBody>
      </p:sp>
      <p:sp>
        <p:nvSpPr>
          <p:cNvPr id="4" name="Symbol zastępczy daty 3"/>
          <p:cNvSpPr>
            <a:spLocks noGrp="1"/>
          </p:cNvSpPr>
          <p:nvPr>
            <p:ph type="dt" sz="half" idx="10"/>
          </p:nvPr>
        </p:nvSpPr>
        <p:spPr/>
        <p:txBody>
          <a:bodyPr/>
          <a:lstStyle/>
          <a:p>
            <a:fld id="{ADAEB25A-472E-4A23-9762-1DEA944F8214}" type="datetimeFigureOut">
              <a:rPr lang="en-AU" smtClean="0"/>
              <a:t>18/10/2022</a:t>
            </a:fld>
            <a:endParaRPr lang="en-AU"/>
          </a:p>
        </p:txBody>
      </p:sp>
      <p:sp>
        <p:nvSpPr>
          <p:cNvPr id="5" name="Symbol zastępczy stopki 4"/>
          <p:cNvSpPr>
            <a:spLocks noGrp="1"/>
          </p:cNvSpPr>
          <p:nvPr>
            <p:ph type="ftr" sz="quarter" idx="11"/>
          </p:nvPr>
        </p:nvSpPr>
        <p:spPr/>
        <p:txBody>
          <a:bodyPr/>
          <a:lstStyle/>
          <a:p>
            <a:endParaRPr lang="en-AU"/>
          </a:p>
        </p:txBody>
      </p:sp>
      <p:sp>
        <p:nvSpPr>
          <p:cNvPr id="6" name="Symbol zastępczy numeru slajdu 5"/>
          <p:cNvSpPr>
            <a:spLocks noGrp="1"/>
          </p:cNvSpPr>
          <p:nvPr>
            <p:ph type="sldNum" sz="quarter" idx="12"/>
          </p:nvPr>
        </p:nvSpPr>
        <p:spPr/>
        <p:txBody>
          <a:bodyPr/>
          <a:lstStyle/>
          <a:p>
            <a:fld id="{A5D56869-42F0-457E-B9CC-201AE6629E22}" type="slidenum">
              <a:rPr lang="en-AU" smtClean="0"/>
              <a:t>‹#›</a:t>
            </a:fld>
            <a:endParaRPr lang="en-AU"/>
          </a:p>
        </p:txBody>
      </p:sp>
    </p:spTree>
    <p:extLst>
      <p:ext uri="{BB962C8B-B14F-4D97-AF65-F5344CB8AC3E}">
        <p14:creationId xmlns:p14="http://schemas.microsoft.com/office/powerpoint/2010/main" val="3779089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endParaRPr lang="en-AU"/>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AU"/>
          </a:p>
        </p:txBody>
      </p:sp>
      <p:sp>
        <p:nvSpPr>
          <p:cNvPr id="4" name="Symbol zastępczy daty 3"/>
          <p:cNvSpPr>
            <a:spLocks noGrp="1"/>
          </p:cNvSpPr>
          <p:nvPr>
            <p:ph type="dt" sz="half" idx="10"/>
          </p:nvPr>
        </p:nvSpPr>
        <p:spPr/>
        <p:txBody>
          <a:bodyPr/>
          <a:lstStyle/>
          <a:p>
            <a:fld id="{ADAEB25A-472E-4A23-9762-1DEA944F8214}" type="datetimeFigureOut">
              <a:rPr lang="en-AU" smtClean="0"/>
              <a:t>18/10/2022</a:t>
            </a:fld>
            <a:endParaRPr lang="en-AU"/>
          </a:p>
        </p:txBody>
      </p:sp>
      <p:sp>
        <p:nvSpPr>
          <p:cNvPr id="5" name="Symbol zastępczy stopki 4"/>
          <p:cNvSpPr>
            <a:spLocks noGrp="1"/>
          </p:cNvSpPr>
          <p:nvPr>
            <p:ph type="ftr" sz="quarter" idx="11"/>
          </p:nvPr>
        </p:nvSpPr>
        <p:spPr/>
        <p:txBody>
          <a:bodyPr/>
          <a:lstStyle/>
          <a:p>
            <a:endParaRPr lang="en-AU"/>
          </a:p>
        </p:txBody>
      </p:sp>
      <p:sp>
        <p:nvSpPr>
          <p:cNvPr id="6" name="Symbol zastępczy numeru slajdu 5"/>
          <p:cNvSpPr>
            <a:spLocks noGrp="1"/>
          </p:cNvSpPr>
          <p:nvPr>
            <p:ph type="sldNum" sz="quarter" idx="12"/>
          </p:nvPr>
        </p:nvSpPr>
        <p:spPr/>
        <p:txBody>
          <a:bodyPr/>
          <a:lstStyle/>
          <a:p>
            <a:fld id="{A5D56869-42F0-457E-B9CC-201AE6629E22}" type="slidenum">
              <a:rPr lang="en-AU" smtClean="0"/>
              <a:t>‹#›</a:t>
            </a:fld>
            <a:endParaRPr lang="en-AU"/>
          </a:p>
        </p:txBody>
      </p:sp>
    </p:spTree>
    <p:extLst>
      <p:ext uri="{BB962C8B-B14F-4D97-AF65-F5344CB8AC3E}">
        <p14:creationId xmlns:p14="http://schemas.microsoft.com/office/powerpoint/2010/main" val="123266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AU"/>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AU"/>
          </a:p>
        </p:txBody>
      </p:sp>
      <p:sp>
        <p:nvSpPr>
          <p:cNvPr id="4" name="Symbol zastępczy daty 3"/>
          <p:cNvSpPr>
            <a:spLocks noGrp="1"/>
          </p:cNvSpPr>
          <p:nvPr>
            <p:ph type="dt" sz="half" idx="10"/>
          </p:nvPr>
        </p:nvSpPr>
        <p:spPr/>
        <p:txBody>
          <a:bodyPr/>
          <a:lstStyle/>
          <a:p>
            <a:fld id="{ADAEB25A-472E-4A23-9762-1DEA944F8214}" type="datetimeFigureOut">
              <a:rPr lang="en-AU" smtClean="0"/>
              <a:t>18/10/2022</a:t>
            </a:fld>
            <a:endParaRPr lang="en-AU"/>
          </a:p>
        </p:txBody>
      </p:sp>
      <p:sp>
        <p:nvSpPr>
          <p:cNvPr id="5" name="Symbol zastępczy stopki 4"/>
          <p:cNvSpPr>
            <a:spLocks noGrp="1"/>
          </p:cNvSpPr>
          <p:nvPr>
            <p:ph type="ftr" sz="quarter" idx="11"/>
          </p:nvPr>
        </p:nvSpPr>
        <p:spPr/>
        <p:txBody>
          <a:bodyPr/>
          <a:lstStyle/>
          <a:p>
            <a:endParaRPr lang="en-AU"/>
          </a:p>
        </p:txBody>
      </p:sp>
      <p:sp>
        <p:nvSpPr>
          <p:cNvPr id="6" name="Symbol zastępczy numeru slajdu 5"/>
          <p:cNvSpPr>
            <a:spLocks noGrp="1"/>
          </p:cNvSpPr>
          <p:nvPr>
            <p:ph type="sldNum" sz="quarter" idx="12"/>
          </p:nvPr>
        </p:nvSpPr>
        <p:spPr/>
        <p:txBody>
          <a:bodyPr/>
          <a:lstStyle/>
          <a:p>
            <a:fld id="{A5D56869-42F0-457E-B9CC-201AE6629E22}" type="slidenum">
              <a:rPr lang="en-AU" smtClean="0"/>
              <a:t>‹#›</a:t>
            </a:fld>
            <a:endParaRPr lang="en-AU"/>
          </a:p>
        </p:txBody>
      </p:sp>
    </p:spTree>
    <p:extLst>
      <p:ext uri="{BB962C8B-B14F-4D97-AF65-F5344CB8AC3E}">
        <p14:creationId xmlns:p14="http://schemas.microsoft.com/office/powerpoint/2010/main" val="3419606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AU"/>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ADAEB25A-472E-4A23-9762-1DEA944F8214}" type="datetimeFigureOut">
              <a:rPr lang="en-AU" smtClean="0"/>
              <a:t>18/10/2022</a:t>
            </a:fld>
            <a:endParaRPr lang="en-AU"/>
          </a:p>
        </p:txBody>
      </p:sp>
      <p:sp>
        <p:nvSpPr>
          <p:cNvPr id="5" name="Symbol zastępczy stopki 4"/>
          <p:cNvSpPr>
            <a:spLocks noGrp="1"/>
          </p:cNvSpPr>
          <p:nvPr>
            <p:ph type="ftr" sz="quarter" idx="11"/>
          </p:nvPr>
        </p:nvSpPr>
        <p:spPr/>
        <p:txBody>
          <a:bodyPr/>
          <a:lstStyle/>
          <a:p>
            <a:endParaRPr lang="en-AU"/>
          </a:p>
        </p:txBody>
      </p:sp>
      <p:sp>
        <p:nvSpPr>
          <p:cNvPr id="6" name="Symbol zastępczy numeru slajdu 5"/>
          <p:cNvSpPr>
            <a:spLocks noGrp="1"/>
          </p:cNvSpPr>
          <p:nvPr>
            <p:ph type="sldNum" sz="quarter" idx="12"/>
          </p:nvPr>
        </p:nvSpPr>
        <p:spPr/>
        <p:txBody>
          <a:bodyPr/>
          <a:lstStyle/>
          <a:p>
            <a:fld id="{A5D56869-42F0-457E-B9CC-201AE6629E22}" type="slidenum">
              <a:rPr lang="en-AU" smtClean="0"/>
              <a:t>‹#›</a:t>
            </a:fld>
            <a:endParaRPr lang="en-AU"/>
          </a:p>
        </p:txBody>
      </p:sp>
    </p:spTree>
    <p:extLst>
      <p:ext uri="{BB962C8B-B14F-4D97-AF65-F5344CB8AC3E}">
        <p14:creationId xmlns:p14="http://schemas.microsoft.com/office/powerpoint/2010/main" val="44754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AU"/>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AU"/>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AU"/>
          </a:p>
        </p:txBody>
      </p:sp>
      <p:sp>
        <p:nvSpPr>
          <p:cNvPr id="5" name="Symbol zastępczy daty 4"/>
          <p:cNvSpPr>
            <a:spLocks noGrp="1"/>
          </p:cNvSpPr>
          <p:nvPr>
            <p:ph type="dt" sz="half" idx="10"/>
          </p:nvPr>
        </p:nvSpPr>
        <p:spPr/>
        <p:txBody>
          <a:bodyPr/>
          <a:lstStyle/>
          <a:p>
            <a:fld id="{ADAEB25A-472E-4A23-9762-1DEA944F8214}" type="datetimeFigureOut">
              <a:rPr lang="en-AU" smtClean="0"/>
              <a:t>18/10/2022</a:t>
            </a:fld>
            <a:endParaRPr lang="en-AU"/>
          </a:p>
        </p:txBody>
      </p:sp>
      <p:sp>
        <p:nvSpPr>
          <p:cNvPr id="6" name="Symbol zastępczy stopki 5"/>
          <p:cNvSpPr>
            <a:spLocks noGrp="1"/>
          </p:cNvSpPr>
          <p:nvPr>
            <p:ph type="ftr" sz="quarter" idx="11"/>
          </p:nvPr>
        </p:nvSpPr>
        <p:spPr/>
        <p:txBody>
          <a:bodyPr/>
          <a:lstStyle/>
          <a:p>
            <a:endParaRPr lang="en-AU"/>
          </a:p>
        </p:txBody>
      </p:sp>
      <p:sp>
        <p:nvSpPr>
          <p:cNvPr id="7" name="Symbol zastępczy numeru slajdu 6"/>
          <p:cNvSpPr>
            <a:spLocks noGrp="1"/>
          </p:cNvSpPr>
          <p:nvPr>
            <p:ph type="sldNum" sz="quarter" idx="12"/>
          </p:nvPr>
        </p:nvSpPr>
        <p:spPr/>
        <p:txBody>
          <a:bodyPr/>
          <a:lstStyle/>
          <a:p>
            <a:fld id="{A5D56869-42F0-457E-B9CC-201AE6629E22}" type="slidenum">
              <a:rPr lang="en-AU" smtClean="0"/>
              <a:t>‹#›</a:t>
            </a:fld>
            <a:endParaRPr lang="en-AU"/>
          </a:p>
        </p:txBody>
      </p:sp>
    </p:spTree>
    <p:extLst>
      <p:ext uri="{BB962C8B-B14F-4D97-AF65-F5344CB8AC3E}">
        <p14:creationId xmlns:p14="http://schemas.microsoft.com/office/powerpoint/2010/main" val="2220713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endParaRPr lang="en-AU"/>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AU"/>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AU"/>
          </a:p>
        </p:txBody>
      </p:sp>
      <p:sp>
        <p:nvSpPr>
          <p:cNvPr id="7" name="Symbol zastępczy daty 6"/>
          <p:cNvSpPr>
            <a:spLocks noGrp="1"/>
          </p:cNvSpPr>
          <p:nvPr>
            <p:ph type="dt" sz="half" idx="10"/>
          </p:nvPr>
        </p:nvSpPr>
        <p:spPr/>
        <p:txBody>
          <a:bodyPr/>
          <a:lstStyle/>
          <a:p>
            <a:fld id="{ADAEB25A-472E-4A23-9762-1DEA944F8214}" type="datetimeFigureOut">
              <a:rPr lang="en-AU" smtClean="0"/>
              <a:t>18/10/2022</a:t>
            </a:fld>
            <a:endParaRPr lang="en-AU"/>
          </a:p>
        </p:txBody>
      </p:sp>
      <p:sp>
        <p:nvSpPr>
          <p:cNvPr id="8" name="Symbol zastępczy stopki 7"/>
          <p:cNvSpPr>
            <a:spLocks noGrp="1"/>
          </p:cNvSpPr>
          <p:nvPr>
            <p:ph type="ftr" sz="quarter" idx="11"/>
          </p:nvPr>
        </p:nvSpPr>
        <p:spPr/>
        <p:txBody>
          <a:bodyPr/>
          <a:lstStyle/>
          <a:p>
            <a:endParaRPr lang="en-AU"/>
          </a:p>
        </p:txBody>
      </p:sp>
      <p:sp>
        <p:nvSpPr>
          <p:cNvPr id="9" name="Symbol zastępczy numeru slajdu 8"/>
          <p:cNvSpPr>
            <a:spLocks noGrp="1"/>
          </p:cNvSpPr>
          <p:nvPr>
            <p:ph type="sldNum" sz="quarter" idx="12"/>
          </p:nvPr>
        </p:nvSpPr>
        <p:spPr/>
        <p:txBody>
          <a:bodyPr/>
          <a:lstStyle/>
          <a:p>
            <a:fld id="{A5D56869-42F0-457E-B9CC-201AE6629E22}" type="slidenum">
              <a:rPr lang="en-AU" smtClean="0"/>
              <a:t>‹#›</a:t>
            </a:fld>
            <a:endParaRPr lang="en-AU"/>
          </a:p>
        </p:txBody>
      </p:sp>
    </p:spTree>
    <p:extLst>
      <p:ext uri="{BB962C8B-B14F-4D97-AF65-F5344CB8AC3E}">
        <p14:creationId xmlns:p14="http://schemas.microsoft.com/office/powerpoint/2010/main" val="8559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AU"/>
          </a:p>
        </p:txBody>
      </p:sp>
      <p:sp>
        <p:nvSpPr>
          <p:cNvPr id="3" name="Symbol zastępczy daty 2"/>
          <p:cNvSpPr>
            <a:spLocks noGrp="1"/>
          </p:cNvSpPr>
          <p:nvPr>
            <p:ph type="dt" sz="half" idx="10"/>
          </p:nvPr>
        </p:nvSpPr>
        <p:spPr/>
        <p:txBody>
          <a:bodyPr/>
          <a:lstStyle/>
          <a:p>
            <a:fld id="{ADAEB25A-472E-4A23-9762-1DEA944F8214}" type="datetimeFigureOut">
              <a:rPr lang="en-AU" smtClean="0"/>
              <a:t>18/10/2022</a:t>
            </a:fld>
            <a:endParaRPr lang="en-AU"/>
          </a:p>
        </p:txBody>
      </p:sp>
      <p:sp>
        <p:nvSpPr>
          <p:cNvPr id="4" name="Symbol zastępczy stopki 3"/>
          <p:cNvSpPr>
            <a:spLocks noGrp="1"/>
          </p:cNvSpPr>
          <p:nvPr>
            <p:ph type="ftr" sz="quarter" idx="11"/>
          </p:nvPr>
        </p:nvSpPr>
        <p:spPr/>
        <p:txBody>
          <a:bodyPr/>
          <a:lstStyle/>
          <a:p>
            <a:endParaRPr lang="en-AU"/>
          </a:p>
        </p:txBody>
      </p:sp>
      <p:sp>
        <p:nvSpPr>
          <p:cNvPr id="5" name="Symbol zastępczy numeru slajdu 4"/>
          <p:cNvSpPr>
            <a:spLocks noGrp="1"/>
          </p:cNvSpPr>
          <p:nvPr>
            <p:ph type="sldNum" sz="quarter" idx="12"/>
          </p:nvPr>
        </p:nvSpPr>
        <p:spPr/>
        <p:txBody>
          <a:bodyPr/>
          <a:lstStyle/>
          <a:p>
            <a:fld id="{A5D56869-42F0-457E-B9CC-201AE6629E22}" type="slidenum">
              <a:rPr lang="en-AU" smtClean="0"/>
              <a:t>‹#›</a:t>
            </a:fld>
            <a:endParaRPr lang="en-AU"/>
          </a:p>
        </p:txBody>
      </p:sp>
    </p:spTree>
    <p:extLst>
      <p:ext uri="{BB962C8B-B14F-4D97-AF65-F5344CB8AC3E}">
        <p14:creationId xmlns:p14="http://schemas.microsoft.com/office/powerpoint/2010/main" val="17353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DAEB25A-472E-4A23-9762-1DEA944F8214}" type="datetimeFigureOut">
              <a:rPr lang="en-AU" smtClean="0"/>
              <a:t>18/10/2022</a:t>
            </a:fld>
            <a:endParaRPr lang="en-AU"/>
          </a:p>
        </p:txBody>
      </p:sp>
      <p:sp>
        <p:nvSpPr>
          <p:cNvPr id="3" name="Symbol zastępczy stopki 2"/>
          <p:cNvSpPr>
            <a:spLocks noGrp="1"/>
          </p:cNvSpPr>
          <p:nvPr>
            <p:ph type="ftr" sz="quarter" idx="11"/>
          </p:nvPr>
        </p:nvSpPr>
        <p:spPr/>
        <p:txBody>
          <a:bodyPr/>
          <a:lstStyle/>
          <a:p>
            <a:endParaRPr lang="en-AU"/>
          </a:p>
        </p:txBody>
      </p:sp>
      <p:sp>
        <p:nvSpPr>
          <p:cNvPr id="4" name="Symbol zastępczy numeru slajdu 3"/>
          <p:cNvSpPr>
            <a:spLocks noGrp="1"/>
          </p:cNvSpPr>
          <p:nvPr>
            <p:ph type="sldNum" sz="quarter" idx="12"/>
          </p:nvPr>
        </p:nvSpPr>
        <p:spPr/>
        <p:txBody>
          <a:bodyPr/>
          <a:lstStyle/>
          <a:p>
            <a:fld id="{A5D56869-42F0-457E-B9CC-201AE6629E22}" type="slidenum">
              <a:rPr lang="en-AU" smtClean="0"/>
              <a:t>‹#›</a:t>
            </a:fld>
            <a:endParaRPr lang="en-AU"/>
          </a:p>
        </p:txBody>
      </p:sp>
    </p:spTree>
    <p:extLst>
      <p:ext uri="{BB962C8B-B14F-4D97-AF65-F5344CB8AC3E}">
        <p14:creationId xmlns:p14="http://schemas.microsoft.com/office/powerpoint/2010/main" val="1341293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AU"/>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AU"/>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ADAEB25A-472E-4A23-9762-1DEA944F8214}" type="datetimeFigureOut">
              <a:rPr lang="en-AU" smtClean="0"/>
              <a:t>18/10/2022</a:t>
            </a:fld>
            <a:endParaRPr lang="en-AU"/>
          </a:p>
        </p:txBody>
      </p:sp>
      <p:sp>
        <p:nvSpPr>
          <p:cNvPr id="6" name="Symbol zastępczy stopki 5"/>
          <p:cNvSpPr>
            <a:spLocks noGrp="1"/>
          </p:cNvSpPr>
          <p:nvPr>
            <p:ph type="ftr" sz="quarter" idx="11"/>
          </p:nvPr>
        </p:nvSpPr>
        <p:spPr/>
        <p:txBody>
          <a:bodyPr/>
          <a:lstStyle/>
          <a:p>
            <a:endParaRPr lang="en-AU"/>
          </a:p>
        </p:txBody>
      </p:sp>
      <p:sp>
        <p:nvSpPr>
          <p:cNvPr id="7" name="Symbol zastępczy numeru slajdu 6"/>
          <p:cNvSpPr>
            <a:spLocks noGrp="1"/>
          </p:cNvSpPr>
          <p:nvPr>
            <p:ph type="sldNum" sz="quarter" idx="12"/>
          </p:nvPr>
        </p:nvSpPr>
        <p:spPr/>
        <p:txBody>
          <a:bodyPr/>
          <a:lstStyle/>
          <a:p>
            <a:fld id="{A5D56869-42F0-457E-B9CC-201AE6629E22}" type="slidenum">
              <a:rPr lang="en-AU" smtClean="0"/>
              <a:t>‹#›</a:t>
            </a:fld>
            <a:endParaRPr lang="en-AU"/>
          </a:p>
        </p:txBody>
      </p:sp>
    </p:spTree>
    <p:extLst>
      <p:ext uri="{BB962C8B-B14F-4D97-AF65-F5344CB8AC3E}">
        <p14:creationId xmlns:p14="http://schemas.microsoft.com/office/powerpoint/2010/main" val="1854928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AU"/>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ADAEB25A-472E-4A23-9762-1DEA944F8214}" type="datetimeFigureOut">
              <a:rPr lang="en-AU" smtClean="0"/>
              <a:t>18/10/2022</a:t>
            </a:fld>
            <a:endParaRPr lang="en-AU"/>
          </a:p>
        </p:txBody>
      </p:sp>
      <p:sp>
        <p:nvSpPr>
          <p:cNvPr id="6" name="Symbol zastępczy stopki 5"/>
          <p:cNvSpPr>
            <a:spLocks noGrp="1"/>
          </p:cNvSpPr>
          <p:nvPr>
            <p:ph type="ftr" sz="quarter" idx="11"/>
          </p:nvPr>
        </p:nvSpPr>
        <p:spPr/>
        <p:txBody>
          <a:bodyPr/>
          <a:lstStyle/>
          <a:p>
            <a:endParaRPr lang="en-AU"/>
          </a:p>
        </p:txBody>
      </p:sp>
      <p:sp>
        <p:nvSpPr>
          <p:cNvPr id="7" name="Symbol zastępczy numeru slajdu 6"/>
          <p:cNvSpPr>
            <a:spLocks noGrp="1"/>
          </p:cNvSpPr>
          <p:nvPr>
            <p:ph type="sldNum" sz="quarter" idx="12"/>
          </p:nvPr>
        </p:nvSpPr>
        <p:spPr/>
        <p:txBody>
          <a:bodyPr/>
          <a:lstStyle/>
          <a:p>
            <a:fld id="{A5D56869-42F0-457E-B9CC-201AE6629E22}" type="slidenum">
              <a:rPr lang="en-AU" smtClean="0"/>
              <a:t>‹#›</a:t>
            </a:fld>
            <a:endParaRPr lang="en-AU"/>
          </a:p>
        </p:txBody>
      </p:sp>
    </p:spTree>
    <p:extLst>
      <p:ext uri="{BB962C8B-B14F-4D97-AF65-F5344CB8AC3E}">
        <p14:creationId xmlns:p14="http://schemas.microsoft.com/office/powerpoint/2010/main" val="2864666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AU"/>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AU"/>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EB25A-472E-4A23-9762-1DEA944F8214}" type="datetimeFigureOut">
              <a:rPr lang="en-AU" smtClean="0"/>
              <a:t>18/10/2022</a:t>
            </a:fld>
            <a:endParaRPr lang="en-AU"/>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56869-42F0-457E-B9CC-201AE6629E22}" type="slidenum">
              <a:rPr lang="en-AU" smtClean="0"/>
              <a:t>‹#›</a:t>
            </a:fld>
            <a:endParaRPr lang="en-AU"/>
          </a:p>
        </p:txBody>
      </p:sp>
    </p:spTree>
    <p:extLst>
      <p:ext uri="{BB962C8B-B14F-4D97-AF65-F5344CB8AC3E}">
        <p14:creationId xmlns:p14="http://schemas.microsoft.com/office/powerpoint/2010/main" val="3806128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wrightslaw.com/info/discipline.stud.dis.dwyer.pdf" TargetMode="External"/><Relationship Id="rId7" Type="http://schemas.openxmlformats.org/officeDocument/2006/relationships/hyperlink" Target="https://differentdream.com/2014/03/positive-discipline-kids-special-needs/" TargetMode="External"/><Relationship Id="rId2" Type="http://schemas.openxmlformats.org/officeDocument/2006/relationships/hyperlink" Target="https://unesdoc.unesco.org/ark:/48223/pf0000149284" TargetMode="External"/><Relationship Id="rId1" Type="http://schemas.openxmlformats.org/officeDocument/2006/relationships/slideLayout" Target="../slideLayouts/slideLayout2.xml"/><Relationship Id="rId6" Type="http://schemas.openxmlformats.org/officeDocument/2006/relationships/hyperlink" Target="https://blog.stageslearning.com/blog/11-classroom-management-strategies-for-children-with-special-needs" TargetMode="External"/><Relationship Id="rId5" Type="http://schemas.openxmlformats.org/officeDocument/2006/relationships/hyperlink" Target="https://www.hopkinsallchildrens.org/Patients-Families/Health-Library/HealthDocNew/Disciplining-Your-Child-With-Special-Needs" TargetMode="External"/><Relationship Id="rId4" Type="http://schemas.openxmlformats.org/officeDocument/2006/relationships/hyperlink" Target="https://www.newyorkfamily.com/positively-effective-discipline-for-special-needs-kid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80474" y="2743200"/>
            <a:ext cx="11646568" cy="2342674"/>
          </a:xfrm>
        </p:spPr>
        <p:txBody>
          <a:bodyPr>
            <a:noAutofit/>
          </a:bodyPr>
          <a:lstStyle/>
          <a:p>
            <a:r>
              <a:rPr lang="ka-GE" sz="6600" b="1" dirty="0">
                <a:solidFill>
                  <a:srgbClr val="0070C0"/>
                </a:solidFill>
                <a:effectLst>
                  <a:outerShdw blurRad="38100" dist="38100" dir="2700000" algn="tl">
                    <a:srgbClr val="000000">
                      <a:alpha val="43137"/>
                    </a:srgbClr>
                  </a:outerShdw>
                </a:effectLst>
              </a:rPr>
              <a:t>სპეციალური საჭიროების მქონე მოსწავლეთა დისციპლინა</a:t>
            </a:r>
            <a:endParaRPr lang="en-AU" sz="6600" b="1" dirty="0">
              <a:solidFill>
                <a:srgbClr val="0070C0"/>
              </a:solidFill>
              <a:effectLst>
                <a:outerShdw blurRad="38100" dist="38100" dir="2700000" algn="tl">
                  <a:srgbClr val="000000">
                    <a:alpha val="43137"/>
                  </a:srgbClr>
                </a:outerShdw>
              </a:effectLst>
            </a:endParaRPr>
          </a:p>
        </p:txBody>
      </p:sp>
      <p:sp>
        <p:nvSpPr>
          <p:cNvPr id="3" name="Podtytuł 2"/>
          <p:cNvSpPr>
            <a:spLocks noGrp="1"/>
          </p:cNvSpPr>
          <p:nvPr>
            <p:ph type="subTitle" idx="1"/>
          </p:nvPr>
        </p:nvSpPr>
        <p:spPr>
          <a:xfrm>
            <a:off x="1790223" y="5701375"/>
            <a:ext cx="9144000" cy="475989"/>
          </a:xfrm>
        </p:spPr>
        <p:txBody>
          <a:bodyPr>
            <a:normAutofit/>
          </a:bodyPr>
          <a:lstStyle/>
          <a:p>
            <a:r>
              <a:rPr lang="ka-GE" sz="2800" dirty="0">
                <a:solidFill>
                  <a:schemeClr val="accent1">
                    <a:lumMod val="75000"/>
                  </a:schemeClr>
                </a:solidFill>
              </a:rPr>
              <a:t>ურსულა მარკოვსკა-მანისტა</a:t>
            </a:r>
            <a:endParaRPr lang="en-AU" sz="2800" dirty="0">
              <a:solidFill>
                <a:schemeClr val="accent1">
                  <a:lumMod val="75000"/>
                </a:schemeClr>
              </a:solidFill>
            </a:endParaRPr>
          </a:p>
        </p:txBody>
      </p:sp>
      <p:pic>
        <p:nvPicPr>
          <p:cNvPr id="1026" name="Picture 2" descr="https://lh3.googleusercontent.com/cs-1QRTNYSX5bNe6_k0MUAluPOVIl558Dl3vv5SfTEcY06sJXOnwqb4fjEZpWiRxHLkfdeVAb1pASuOsmMDVNS8e9MHnXEPl-ixiWD9xJs1PXYz7kBnZVg_YLFWeZB4sBSXF58Y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677" y="918630"/>
            <a:ext cx="1954059" cy="853497"/>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p:cNvPicPr>
            <a:picLocks noChangeAspect="1"/>
          </p:cNvPicPr>
          <p:nvPr/>
        </p:nvPicPr>
        <p:blipFill>
          <a:blip r:embed="rId3"/>
          <a:stretch>
            <a:fillRect/>
          </a:stretch>
        </p:blipFill>
        <p:spPr>
          <a:xfrm>
            <a:off x="6223475" y="611437"/>
            <a:ext cx="3930958" cy="1467884"/>
          </a:xfrm>
          <a:prstGeom prst="rect">
            <a:avLst/>
          </a:prstGeom>
        </p:spPr>
      </p:pic>
    </p:spTree>
    <p:extLst>
      <p:ext uri="{BB962C8B-B14F-4D97-AF65-F5344CB8AC3E}">
        <p14:creationId xmlns:p14="http://schemas.microsoft.com/office/powerpoint/2010/main" val="1808675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just"/>
            <a:r>
              <a:rPr lang="ka-GE" sz="3200" b="1" dirty="0"/>
              <a:t>აქ  წარმოდგენილია რამდენიმე საკითხი, რომელზეც უნდა იფიქროთ, როდესაც თქვენს მოსწავლეებთან ერთად საკლასო სივრცეს აწყობთ</a:t>
            </a:r>
            <a:endParaRPr lang="en-US" sz="3200" dirty="0"/>
          </a:p>
        </p:txBody>
      </p:sp>
      <p:sp>
        <p:nvSpPr>
          <p:cNvPr id="3" name="Symbol zastępczy zawartości 2"/>
          <p:cNvSpPr>
            <a:spLocks noGrp="1"/>
          </p:cNvSpPr>
          <p:nvPr>
            <p:ph idx="1"/>
          </p:nvPr>
        </p:nvSpPr>
        <p:spPr>
          <a:xfrm>
            <a:off x="101794" y="1840614"/>
            <a:ext cx="7766860" cy="4560185"/>
          </a:xfrm>
        </p:spPr>
        <p:txBody>
          <a:bodyPr>
            <a:normAutofit fontScale="70000" lnSpcReduction="20000"/>
          </a:bodyPr>
          <a:lstStyle/>
          <a:p>
            <a:r>
              <a:rPr lang="ka-GE" b="1" dirty="0"/>
              <a:t>ყველა იყოს მხედველობის არეში </a:t>
            </a:r>
            <a:r>
              <a:rPr lang="en-US" b="1" dirty="0"/>
              <a:t> </a:t>
            </a:r>
            <a:r>
              <a:rPr lang="en-US" dirty="0"/>
              <a:t>(</a:t>
            </a:r>
            <a:r>
              <a:rPr lang="ka-GE" dirty="0"/>
              <a:t>არ უნდა იყოს გადაჭედილობის შეგრძნება</a:t>
            </a:r>
            <a:r>
              <a:rPr lang="en-US" dirty="0"/>
              <a:t>). </a:t>
            </a:r>
            <a:endParaRPr lang="pl-PL" dirty="0"/>
          </a:p>
          <a:p>
            <a:r>
              <a:rPr lang="ka-GE" dirty="0"/>
              <a:t>კლასებში, სადაც ბევრი მოსწავლეა, სივრცე ხშირად ფუფუნებაა. იმისათვის, რომ მაქსიმალურად გამოიყენოთ არსებული გამოიყენეთ სამი ძირითადი სტრატეგია: პირველი, გაიტანეთ არასაჭირო ავეჯი. </a:t>
            </a:r>
          </a:p>
          <a:p>
            <a:r>
              <a:rPr lang="ka-GE" dirty="0"/>
              <a:t>მაგიდის ნაცვლად გამოიყენეთ ხალიჩები. გამოიყენეთ კედლის თაროები იმ მასალებისთვის, რომლებზეც მოსწავლეებს არ სჭირდებათ რეგულარული წვდომა.</a:t>
            </a:r>
          </a:p>
          <a:p>
            <a:r>
              <a:rPr lang="ka-GE" dirty="0"/>
              <a:t>თუ თქვენს კლასს აქვს კაბინეტი მოსწავლეების ნივთების შესანახად, სასურველია ისინი გაიტანოთ  საკლასო ოთახიდან. თუ შესაძლებელია, შეინახეთ თქვენი ნივთები, გაკვეთილის მასალები და ნებისმიერი სხვა ნივთი, რომელსაც არ იყენებთ გაკვეთილის დროს მასწავლებლის სივრცეში ან კლასის გარეთ სხვა უსაფრთხო ადგილას. თუ ნამდვილად არ გჭირდებათ დიდი ზომის  მასწავლებლის მაგიდა, მოითხოვეთ პატარა.</a:t>
            </a:r>
            <a:endParaRPr lang="en-US" dirty="0"/>
          </a:p>
        </p:txBody>
      </p:sp>
      <p:sp>
        <p:nvSpPr>
          <p:cNvPr id="4" name="Prostokąt 3"/>
          <p:cNvSpPr/>
          <p:nvPr/>
        </p:nvSpPr>
        <p:spPr>
          <a:xfrm>
            <a:off x="838200" y="5988734"/>
            <a:ext cx="10982794" cy="646331"/>
          </a:xfrm>
          <a:prstGeom prst="rect">
            <a:avLst/>
          </a:prstGeom>
        </p:spPr>
        <p:txBody>
          <a:bodyPr wrap="square">
            <a:spAutoFit/>
          </a:bodyPr>
          <a:lstStyle/>
          <a:p>
            <a:r>
              <a:rPr lang="en-US" dirty="0"/>
              <a:t>Adapted from: Classroom Management – Managing Physical Space. Collaborative for Excellence in Teacher Education (CETP), National Science Foundation. http://www.temple.edu/CETP/temple_teach/cm-space.html</a:t>
            </a:r>
          </a:p>
        </p:txBody>
      </p:sp>
      <p:pic>
        <p:nvPicPr>
          <p:cNvPr id="5" name="Symbol zastępczy zawartości 6" descr="Positive discipline in the inclusive, learning-friendly classroom: a guide for teachers and teacher educators - UNESCO Digital Library – Opera"/>
          <p:cNvPicPr>
            <a:picLocks noChangeAspect="1"/>
          </p:cNvPicPr>
          <p:nvPr/>
        </p:nvPicPr>
        <p:blipFill rotWithShape="1">
          <a:blip r:embed="rId2" cstate="print">
            <a:extLst>
              <a:ext uri="{28A0092B-C50C-407E-A947-70E740481C1C}">
                <a14:useLocalDpi xmlns:a14="http://schemas.microsoft.com/office/drawing/2010/main" val="0"/>
              </a:ext>
            </a:extLst>
          </a:blip>
          <a:srcRect l="21791" t="57304" r="67785" b="15417"/>
          <a:stretch/>
        </p:blipFill>
        <p:spPr>
          <a:xfrm>
            <a:off x="8338491" y="1731543"/>
            <a:ext cx="3015309" cy="4216336"/>
          </a:xfrm>
          <a:prstGeom prst="rect">
            <a:avLst/>
          </a:prstGeom>
        </p:spPr>
      </p:pic>
    </p:spTree>
    <p:extLst>
      <p:ext uri="{BB962C8B-B14F-4D97-AF65-F5344CB8AC3E}">
        <p14:creationId xmlns:p14="http://schemas.microsoft.com/office/powerpoint/2010/main" val="172110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ka-GE" sz="3600" b="1" dirty="0"/>
              <a:t>აქ  წარმოდგენილია რამდენიმე საკითხი, რომელზეც უნდა იფიქროთ, როდესაც თქვენს მოსწავლეებთან ერთად საკლასო სივრცეს აწყობთ</a:t>
            </a:r>
            <a:r>
              <a:rPr lang="en-US" b="1" dirty="0"/>
              <a:t>.</a:t>
            </a:r>
            <a:endParaRPr lang="en-US" dirty="0"/>
          </a:p>
        </p:txBody>
      </p:sp>
      <p:sp>
        <p:nvSpPr>
          <p:cNvPr id="3" name="Symbol zastępczy zawartości 2"/>
          <p:cNvSpPr>
            <a:spLocks noGrp="1"/>
          </p:cNvSpPr>
          <p:nvPr>
            <p:ph idx="1"/>
          </p:nvPr>
        </p:nvSpPr>
        <p:spPr>
          <a:xfrm>
            <a:off x="339777" y="1825625"/>
            <a:ext cx="7751164" cy="4351338"/>
          </a:xfrm>
        </p:spPr>
        <p:txBody>
          <a:bodyPr>
            <a:normAutofit fontScale="70000" lnSpcReduction="20000"/>
          </a:bodyPr>
          <a:lstStyle/>
          <a:p>
            <a:r>
              <a:rPr lang="ka-GE" dirty="0"/>
              <a:t>მეორე სტრატეგია არის, სწავლების პროცესში იყოთ კრეატიულები და გაკვეთილი იყოს ინტერაქტიული, რათა შეამციროთ ხალხმრავლობის განცდა. სცადეთ მიაწოდოთ ინფორმაცია მოსწავლეებს გაკვეთილის პერიოდის მხოლოდ ნაწილის განმავლობაში, მაგალითად 1 საათიანი გაკვეთილიდან მხოლოდ  20 წუთის განმავლობაში და ფოკუსი გააკეთოთ  ერთ-ორ მნიშვნელოვან თემაზე ან კონცეფციაზე (მაგალითად, გეომეტრიულ ფორმებზე), ვიდრე მიაწოდოთ ერთდროულად ბევრი ინფორმაცია. ეს არის მოსწავლეების ყურადღების შენარჩუნების მაქსიმალური დრო.</a:t>
            </a:r>
          </a:p>
          <a:p>
            <a:r>
              <a:rPr lang="ka-GE" dirty="0"/>
              <a:t>ამის შემდეგ, დაყავით ბავშვები პატარა ჯგუფებად, სადაც მათ მხოლოდ რამდენიმე სახეს ხედავენ და არა ევრს. </a:t>
            </a:r>
          </a:p>
          <a:p>
            <a:r>
              <a:rPr lang="ka-GE" dirty="0"/>
              <a:t>მიეცით თითოეულ ჯგუფს დამატებითი აქტივობა, მაგალითად, ერთი ჯგუფი ცდილობს მოიფიქროს რაც შეიძლება მეტი მრგვალი საგანი, ხოლო მეორე ჯგუფი ცდილობს მოიფიქროს რაც შეიძლება მეტი კვადრატული საგანი. გაკვეთილის დასასრულს, დააბრუნეთ ისინი და თითოეულ ჯგუფს სთხოვეთ წარმოადგინონ რა ისწავლეს.</a:t>
            </a:r>
            <a:endParaRPr lang="en-US" dirty="0"/>
          </a:p>
        </p:txBody>
      </p:sp>
      <p:sp>
        <p:nvSpPr>
          <p:cNvPr id="4" name="Prostokąt 3"/>
          <p:cNvSpPr/>
          <p:nvPr/>
        </p:nvSpPr>
        <p:spPr>
          <a:xfrm>
            <a:off x="339777" y="6176963"/>
            <a:ext cx="11512446" cy="646331"/>
          </a:xfrm>
          <a:prstGeom prst="rect">
            <a:avLst/>
          </a:prstGeom>
        </p:spPr>
        <p:txBody>
          <a:bodyPr wrap="square">
            <a:spAutoFit/>
          </a:bodyPr>
          <a:lstStyle/>
          <a:p>
            <a:r>
              <a:rPr lang="en-US" dirty="0"/>
              <a:t>Adapted from: Classroom Management – Managing Physical Space. Collaborative for Excellence in Teacher Education (CETP), National Science Foundation. http://www.temple.edu/CETP/temple_teach/cm-space.html</a:t>
            </a:r>
          </a:p>
        </p:txBody>
      </p:sp>
      <p:pic>
        <p:nvPicPr>
          <p:cNvPr id="5" name="Symbol zastępczy zawartości 6" descr="Positive discipline in the inclusive, learning-friendly classroom: a guide for teachers and teacher educators - UNESCO Digital Library – Opera"/>
          <p:cNvPicPr>
            <a:picLocks noChangeAspect="1"/>
          </p:cNvPicPr>
          <p:nvPr/>
        </p:nvPicPr>
        <p:blipFill rotWithShape="1">
          <a:blip r:embed="rId2" cstate="print">
            <a:extLst>
              <a:ext uri="{28A0092B-C50C-407E-A947-70E740481C1C}">
                <a14:useLocalDpi xmlns:a14="http://schemas.microsoft.com/office/drawing/2010/main" val="0"/>
              </a:ext>
            </a:extLst>
          </a:blip>
          <a:srcRect l="21791" t="57304" r="67785" b="15417"/>
          <a:stretch/>
        </p:blipFill>
        <p:spPr>
          <a:xfrm>
            <a:off x="8484433" y="1766807"/>
            <a:ext cx="3015309" cy="4216336"/>
          </a:xfrm>
          <a:prstGeom prst="rect">
            <a:avLst/>
          </a:prstGeom>
        </p:spPr>
      </p:pic>
    </p:spTree>
    <p:extLst>
      <p:ext uri="{BB962C8B-B14F-4D97-AF65-F5344CB8AC3E}">
        <p14:creationId xmlns:p14="http://schemas.microsoft.com/office/powerpoint/2010/main" val="3095119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38200" y="95186"/>
            <a:ext cx="10515600" cy="1325563"/>
          </a:xfrm>
        </p:spPr>
        <p:txBody>
          <a:bodyPr>
            <a:normAutofit fontScale="90000"/>
          </a:bodyPr>
          <a:lstStyle/>
          <a:p>
            <a:r>
              <a:rPr lang="ka-GE" sz="3600" b="1" dirty="0"/>
              <a:t>აქ  წარმოდგენილია რამდენიმე საკითხი, რომელზეც უნდა იფიქროთ, როდესაც თქვენს მოსწავლეებთან ერთად საკლასო სივრცეს აწყობთ</a:t>
            </a:r>
            <a:endParaRPr lang="en-US" dirty="0"/>
          </a:p>
        </p:txBody>
      </p:sp>
      <p:sp>
        <p:nvSpPr>
          <p:cNvPr id="3" name="Symbol zastępczy zawartości 2"/>
          <p:cNvSpPr>
            <a:spLocks noGrp="1"/>
          </p:cNvSpPr>
          <p:nvPr>
            <p:ph idx="1"/>
          </p:nvPr>
        </p:nvSpPr>
        <p:spPr>
          <a:xfrm>
            <a:off x="339776" y="1588168"/>
            <a:ext cx="8643079" cy="4588795"/>
          </a:xfrm>
        </p:spPr>
        <p:txBody>
          <a:bodyPr>
            <a:normAutofit fontScale="62500" lnSpcReduction="20000"/>
          </a:bodyPr>
          <a:lstStyle/>
          <a:p>
            <a:r>
              <a:rPr lang="ka-GE" dirty="0"/>
              <a:t>მესამე სტრატეგია არის კლასის გარე სივრცის რაც შეიძლება ხშირი გამოყენება. სკოლის მოედანი შეიძლება იყოს ფორმალური სწავლის მდიდარი რესურსი; ისინი გარე საკლასო ოთახებია, რომლებიც ბავშვებს შეუძლიათ გამოიკვლიონ, როგორც სწავლის ნაწილი, და ეს სივრცე უფრო სახალისოა ვიდრე გადაჭედილი საკლასო ოთახი. ~</a:t>
            </a:r>
          </a:p>
          <a:p>
            <a:pPr marL="0" indent="0">
              <a:buNone/>
            </a:pPr>
            <a:endParaRPr lang="ka-GE" dirty="0"/>
          </a:p>
          <a:p>
            <a:r>
              <a:rPr lang="ka-GE" dirty="0"/>
              <a:t>ისინი ბავშვების სოციალური და შემეცნებითი უნარების განვითარებისთვის მნიშვნელოვანი ადგილებია. სკოლის მოედანი გაძლევთ შესაძლებლობას გაამრავალფეროვნოთ ბავშვების სასწავლო გარემო და ჩაატაროთ მნიშვნელოვანი გაკვეთილები თანამშრომლობის, საკუთრების, კუთვნილების, პატივისცემისა და პასუხისმგებლობის შესახებ.</a:t>
            </a:r>
          </a:p>
          <a:p>
            <a:r>
              <a:rPr lang="ka-GE" dirty="0"/>
              <a:t>სკოლის მოედნის სივრცე, საკლასო ოთახში ნასწავლის განსამტკიცებლად, შეიძლება გამოყენებულ იქნას სხვადასხვა აქტივობებისთვის. მაგალითად, გეომეტრიული ფორმების შესახებ გაკვეთილის შემდეგ, მოსწავლეებს შეიძლება სთხოვოთ, შეისწავლონ სკოლის მოედანი და იპოვონ რაც შეიძლება მეტი გეომეტრიული ფორმა. შემდეგ დასხდნენ ხის ქვეშ და ჩაწეონე რამდენიც იპოვეს.</a:t>
            </a:r>
          </a:p>
          <a:p>
            <a:r>
              <a:rPr lang="en-US" dirty="0"/>
              <a:t> </a:t>
            </a:r>
            <a:r>
              <a:rPr lang="ka-GE" dirty="0"/>
              <a:t>თვალყური ადევნეთ მათ პროგრესს! გაკვეთილის დასრულებამდე ათი წუთით ადრე, შეკრიბეთ ისინი, კლასში თუ გარეთ, რათა წარმოადგინონ თავიანთი მიგნებები.</a:t>
            </a:r>
            <a:endParaRPr lang="en-US" dirty="0"/>
          </a:p>
        </p:txBody>
      </p:sp>
      <p:sp>
        <p:nvSpPr>
          <p:cNvPr id="4" name="Prostokąt 3"/>
          <p:cNvSpPr/>
          <p:nvPr/>
        </p:nvSpPr>
        <p:spPr>
          <a:xfrm>
            <a:off x="339777" y="6176963"/>
            <a:ext cx="11512446" cy="646331"/>
          </a:xfrm>
          <a:prstGeom prst="rect">
            <a:avLst/>
          </a:prstGeom>
        </p:spPr>
        <p:txBody>
          <a:bodyPr wrap="square">
            <a:spAutoFit/>
          </a:bodyPr>
          <a:lstStyle/>
          <a:p>
            <a:r>
              <a:rPr lang="en-US" dirty="0"/>
              <a:t>Adapted from: Classroom Management – Managing Physical Space. Collaborative for Excellence in Teacher Education (CETP), National Science Foundation. http://www.temple.edu/CETP/temple_teach/cm-space.html</a:t>
            </a:r>
          </a:p>
        </p:txBody>
      </p:sp>
      <p:pic>
        <p:nvPicPr>
          <p:cNvPr id="5" name="Symbol zastępczy zawartości 6" descr="Positive discipline in the inclusive, learning-friendly classroom: a guide for teachers and teacher educators - UNESCO Digital Library – Opera"/>
          <p:cNvPicPr>
            <a:picLocks noChangeAspect="1"/>
          </p:cNvPicPr>
          <p:nvPr/>
        </p:nvPicPr>
        <p:blipFill rotWithShape="1">
          <a:blip r:embed="rId2" cstate="print">
            <a:extLst>
              <a:ext uri="{28A0092B-C50C-407E-A947-70E740481C1C}">
                <a14:useLocalDpi xmlns:a14="http://schemas.microsoft.com/office/drawing/2010/main" val="0"/>
              </a:ext>
            </a:extLst>
          </a:blip>
          <a:srcRect l="21791" t="57304" r="67785" b="15417"/>
          <a:stretch/>
        </p:blipFill>
        <p:spPr>
          <a:xfrm>
            <a:off x="8982856" y="1690688"/>
            <a:ext cx="3015309" cy="4216336"/>
          </a:xfrm>
          <a:prstGeom prst="rect">
            <a:avLst/>
          </a:prstGeom>
        </p:spPr>
      </p:pic>
    </p:spTree>
    <p:extLst>
      <p:ext uri="{BB962C8B-B14F-4D97-AF65-F5344CB8AC3E}">
        <p14:creationId xmlns:p14="http://schemas.microsoft.com/office/powerpoint/2010/main" val="2686126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ka-GE" sz="3200" b="1" dirty="0"/>
              <a:t>აქ  წარმოდგენილია რამდენიმე საკითხი, რომელზეც უნდა იფიქროთ, როდესაც თქვენს მოსწავლეებთან ერთად საკლასო სივრცეს აწყობთ</a:t>
            </a:r>
            <a:endParaRPr lang="en-US" sz="3200" dirty="0"/>
          </a:p>
        </p:txBody>
      </p:sp>
      <p:sp>
        <p:nvSpPr>
          <p:cNvPr id="3" name="Symbol zastępczy zawartości 2"/>
          <p:cNvSpPr>
            <a:spLocks noGrp="1"/>
          </p:cNvSpPr>
          <p:nvPr>
            <p:ph idx="1"/>
          </p:nvPr>
        </p:nvSpPr>
        <p:spPr>
          <a:xfrm>
            <a:off x="339777" y="1690688"/>
            <a:ext cx="11014023" cy="4486275"/>
          </a:xfrm>
        </p:spPr>
        <p:txBody>
          <a:bodyPr>
            <a:normAutofit fontScale="85000" lnSpcReduction="10000"/>
          </a:bodyPr>
          <a:lstStyle/>
          <a:p>
            <a:r>
              <a:rPr lang="ka-GE" dirty="0"/>
              <a:t>ავეჯი</a:t>
            </a:r>
          </a:p>
          <a:p>
            <a:pPr algn="just"/>
            <a:r>
              <a:rPr lang="ka-GE" dirty="0"/>
              <a:t>თუ საკლასო ოთახში გაქვთ საკმარისი სივრცე, განიხილეთ მოსწავლეთა მერხების მოწყობა სხვადასხვა გზით, მაგალითად დისკუსიისთვის წრეზე ან "</a:t>
            </a:r>
            <a:r>
              <a:rPr lang="en-US" dirty="0"/>
              <a:t>U" </a:t>
            </a:r>
            <a:r>
              <a:rPr lang="ka-GE" dirty="0"/>
              <a:t>ფორმით, ჯგუფური მუშაობისთვის -კვადრატულად, ტესტზე ან ინდივიდუალური მუშაობისთვის დალაგეთ მერხები რიგებად.</a:t>
            </a:r>
          </a:p>
          <a:p>
            <a:pPr algn="just"/>
            <a:r>
              <a:rPr lang="ka-GE" dirty="0"/>
              <a:t>განიხილეთ წიგნების თაროების, მაგიდების ან ხალიჩების გამოყენება სპეციალური სივრცეების შესაქმნელად. თუ ოთახს სჭირდება გაყოფა ან მას სჭირდება მეტი „კედელი“ თქვენი სტუდენტების ნამუშევრების გამოსატანად, განიხილეთ იაფი ვარიანტები, როგორიცაა წიგნის თაროების უკანა ნაწილი ან მოსწავლების და მათი მშობლების მიერვე, პალმის ფოთლებისგან/ბამბუკისგან დამზადებული ვერტიკალური ტიხრები/ხალიჩები. </a:t>
            </a:r>
          </a:p>
          <a:p>
            <a:pPr algn="just"/>
            <a:r>
              <a:rPr lang="ka-GE" dirty="0"/>
              <a:t>ეს ტიხრები, კლასის სხვადასხვა სივრცეებად დაყოფაშიც დაგეხმარებათ. </a:t>
            </a:r>
          </a:p>
          <a:p>
            <a:endParaRPr lang="ka-GE" dirty="0"/>
          </a:p>
          <a:p>
            <a:endParaRPr lang="ka-GE" dirty="0"/>
          </a:p>
          <a:p>
            <a:endParaRPr lang="en-US" dirty="0"/>
          </a:p>
        </p:txBody>
      </p:sp>
      <p:sp>
        <p:nvSpPr>
          <p:cNvPr id="4" name="Prostokąt 3"/>
          <p:cNvSpPr/>
          <p:nvPr/>
        </p:nvSpPr>
        <p:spPr>
          <a:xfrm>
            <a:off x="339777" y="6176963"/>
            <a:ext cx="11512446" cy="646331"/>
          </a:xfrm>
          <a:prstGeom prst="rect">
            <a:avLst/>
          </a:prstGeom>
        </p:spPr>
        <p:txBody>
          <a:bodyPr wrap="square">
            <a:spAutoFit/>
          </a:bodyPr>
          <a:lstStyle/>
          <a:p>
            <a:r>
              <a:rPr lang="en-US" dirty="0"/>
              <a:t>Adapted from: Classroom Management – Managing Physical Space. Collaborative for Excellence in Teacher Education (CETP), National Science Foundation. http://www.temple.edu/CETP/temple_teach/cm-space.html</a:t>
            </a:r>
          </a:p>
        </p:txBody>
      </p:sp>
    </p:spTree>
    <p:extLst>
      <p:ext uri="{BB962C8B-B14F-4D97-AF65-F5344CB8AC3E}">
        <p14:creationId xmlns:p14="http://schemas.microsoft.com/office/powerpoint/2010/main" val="873761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ka-GE" sz="3600" b="1" dirty="0"/>
              <a:t>აქ  წარმოდგენილია რამდენიმე საკითხი, რომელზეც უნდა იფიქროთ, როდესაც თქვენს მოსწავლეებთან ერთად საკლასო სივრცეს აწყობთ</a:t>
            </a:r>
            <a:endParaRPr lang="en-US" dirty="0"/>
          </a:p>
        </p:txBody>
      </p:sp>
      <p:sp>
        <p:nvSpPr>
          <p:cNvPr id="3" name="Symbol zastępczy zawartości 2"/>
          <p:cNvSpPr>
            <a:spLocks noGrp="1"/>
          </p:cNvSpPr>
          <p:nvPr>
            <p:ph idx="1"/>
          </p:nvPr>
        </p:nvSpPr>
        <p:spPr>
          <a:xfrm>
            <a:off x="339777" y="1914838"/>
            <a:ext cx="8114675" cy="4486275"/>
          </a:xfrm>
          <a:solidFill>
            <a:srgbClr val="FF9999"/>
          </a:solidFill>
        </p:spPr>
        <p:txBody>
          <a:bodyPr>
            <a:normAutofit fontScale="85000" lnSpcReduction="20000"/>
          </a:bodyPr>
          <a:lstStyle/>
          <a:p>
            <a:r>
              <a:rPr lang="ka-GE" dirty="0"/>
              <a:t>სასწავლო მასალა და სასწავლო რესურსები</a:t>
            </a:r>
          </a:p>
          <a:p>
            <a:r>
              <a:rPr lang="ka-GE" dirty="0"/>
              <a:t>წიგნები და სხვა სასწავლო მასალები უნდა იყოს ადვილად მისაწვდომი და აქტივობის დასრულების შემდეგ მარტივად შესანახი; </a:t>
            </a:r>
          </a:p>
          <a:p>
            <a:r>
              <a:rPr lang="ka-GE" dirty="0"/>
              <a:t>მოსწავლეს, სხვა მოსწავლის შეწუხების გარეშე უნდა ქონდეს მისაწვდომობა ისეთ მასალაზე, როგორიცაა ცარცი, სახაზავები, ქაღალდი, საღებავი და მაკრატელი.</a:t>
            </a:r>
          </a:p>
          <a:p>
            <a:r>
              <a:rPr lang="ka-GE" dirty="0"/>
              <a:t>სასწავლო მასალების მსგავსად, სასწავლო ხელსაწყოები, როგორიცაა პორტატული დაფები, მოლბერტები, ფლიპჩარტის ქაღალდი და სამუშაო მაგიდები უნდა ინახებოდეს ისე, რომ საჭიროების დროს იყოს ადვილად ხელმისაწვდომი, მაგრამ არ იყოს ხელისშემშლელი და გადატვირთულ საკლასო ოთახებში არ დაიკავონ ძვირფასი ადგილი.</a:t>
            </a:r>
            <a:endParaRPr lang="en-US" dirty="0"/>
          </a:p>
        </p:txBody>
      </p:sp>
      <p:sp>
        <p:nvSpPr>
          <p:cNvPr id="4" name="Prostokąt 3"/>
          <p:cNvSpPr/>
          <p:nvPr/>
        </p:nvSpPr>
        <p:spPr>
          <a:xfrm>
            <a:off x="339777" y="6176963"/>
            <a:ext cx="11512446" cy="646331"/>
          </a:xfrm>
          <a:prstGeom prst="rect">
            <a:avLst/>
          </a:prstGeom>
        </p:spPr>
        <p:txBody>
          <a:bodyPr wrap="square">
            <a:spAutoFit/>
          </a:bodyPr>
          <a:lstStyle/>
          <a:p>
            <a:r>
              <a:rPr lang="en-US" dirty="0"/>
              <a:t>Adapted from: Classroom Management – Managing Physical Space. Collaborative for Excellence in Teacher Education (CETP), National Science Foundation. http://www.temple.edu/CETP/temple_teach/cm-space.html</a:t>
            </a:r>
          </a:p>
        </p:txBody>
      </p:sp>
      <p:pic>
        <p:nvPicPr>
          <p:cNvPr id="5" name="Symbol zastępczy zawartości 6" descr="Positive discipline in the inclusive, learning-friendly classroom: a guide for teachers and teacher educators - UNESCO Digital Library – Opera"/>
          <p:cNvPicPr>
            <a:picLocks noChangeAspect="1"/>
          </p:cNvPicPr>
          <p:nvPr/>
        </p:nvPicPr>
        <p:blipFill rotWithShape="1">
          <a:blip r:embed="rId2" cstate="print">
            <a:extLst>
              <a:ext uri="{28A0092B-C50C-407E-A947-70E740481C1C}">
                <a14:useLocalDpi xmlns:a14="http://schemas.microsoft.com/office/drawing/2010/main" val="0"/>
              </a:ext>
            </a:extLst>
          </a:blip>
          <a:srcRect l="21791" t="57304" r="67785" b="15417"/>
          <a:stretch/>
        </p:blipFill>
        <p:spPr>
          <a:xfrm>
            <a:off x="8484433" y="1766807"/>
            <a:ext cx="3015309" cy="4216336"/>
          </a:xfrm>
          <a:prstGeom prst="rect">
            <a:avLst/>
          </a:prstGeom>
        </p:spPr>
      </p:pic>
    </p:spTree>
    <p:extLst>
      <p:ext uri="{BB962C8B-B14F-4D97-AF65-F5344CB8AC3E}">
        <p14:creationId xmlns:p14="http://schemas.microsoft.com/office/powerpoint/2010/main" val="2600307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ka-GE" sz="3200" b="1" dirty="0"/>
              <a:t>აქ  წარმოდგენილია რამდენიმე საკითხი, რომელზეც უნდა იფიქროთ, როდესაც თქვენს მოსწავლეებთან ერთად საკლასო სივრცეს აწყობთ</a:t>
            </a:r>
            <a:r>
              <a:rPr lang="en-US" sz="3200" b="1" dirty="0"/>
              <a:t>.</a:t>
            </a:r>
            <a:endParaRPr lang="en-US" sz="3200" dirty="0"/>
          </a:p>
        </p:txBody>
      </p:sp>
      <p:sp>
        <p:nvSpPr>
          <p:cNvPr id="3" name="Symbol zastępczy zawartości 2"/>
          <p:cNvSpPr>
            <a:spLocks noGrp="1"/>
          </p:cNvSpPr>
          <p:nvPr>
            <p:ph idx="1"/>
          </p:nvPr>
        </p:nvSpPr>
        <p:spPr>
          <a:xfrm>
            <a:off x="339778" y="1690688"/>
            <a:ext cx="8369508" cy="4486275"/>
          </a:xfrm>
          <a:solidFill>
            <a:schemeClr val="accent1">
              <a:lumMod val="40000"/>
              <a:lumOff val="60000"/>
            </a:schemeClr>
          </a:solidFill>
        </p:spPr>
        <p:txBody>
          <a:bodyPr>
            <a:normAutofit fontScale="77500" lnSpcReduction="20000"/>
          </a:bodyPr>
          <a:lstStyle/>
          <a:p>
            <a:r>
              <a:rPr lang="ka-GE" dirty="0"/>
              <a:t>მოსწავლეთა ნამუშევრები</a:t>
            </a:r>
          </a:p>
          <a:p>
            <a:r>
              <a:rPr lang="ka-GE" dirty="0"/>
              <a:t>მოსწავლეთა ნამუშევრების შეგროვება და შენახვა, წინასწარი გეგმის გარეშე, შეიძლება გახდეს დიდი სირთულე. ზოგიერთი მასწავლებელი ამისთვის იყენებს ინდივიდუალურ საქაღალდეებს.</a:t>
            </a:r>
          </a:p>
          <a:p>
            <a:r>
              <a:rPr lang="ka-GE" dirty="0"/>
              <a:t>საქაღალდე შეიძლება შეიქმნას თითოეული მოსწავლისთვის და თითოეული მოსწავლის თითოეული საგნისთვის ან მოსწავლეთა ჯგუფებისთვის. საჭიროა სივრცე მოსწავლეთა ნამუშევრების გამოსაფენად.</a:t>
            </a:r>
          </a:p>
          <a:p>
            <a:r>
              <a:rPr lang="ka-GE" dirty="0"/>
              <a:t>ეს სივრცე შეიძლება იყოს კედელი ან გაბმული თოკები, რომლებზეც თითოეული მოსწავლის ნამუშევარი დამაგრებულია სარჭებით, ლენტით ან ჭიკარტით.</a:t>
            </a:r>
          </a:p>
          <a:p>
            <a:r>
              <a:rPr lang="ka-GE" dirty="0"/>
              <a:t>ოთახის გაფორმება მოსწავლის ნამუშევრებით გახდის მას უფრო მიმზიდველს და მეგობრულს, მაშინაც კი, თუ კლასში ბევრი ბავშვია.</a:t>
            </a:r>
            <a:endParaRPr lang="en-US" dirty="0"/>
          </a:p>
        </p:txBody>
      </p:sp>
      <p:sp>
        <p:nvSpPr>
          <p:cNvPr id="4" name="Prostokąt 3"/>
          <p:cNvSpPr/>
          <p:nvPr/>
        </p:nvSpPr>
        <p:spPr>
          <a:xfrm>
            <a:off x="339777" y="6176963"/>
            <a:ext cx="11512446" cy="646331"/>
          </a:xfrm>
          <a:prstGeom prst="rect">
            <a:avLst/>
          </a:prstGeom>
        </p:spPr>
        <p:txBody>
          <a:bodyPr wrap="square">
            <a:spAutoFit/>
          </a:bodyPr>
          <a:lstStyle/>
          <a:p>
            <a:r>
              <a:rPr lang="en-US" dirty="0"/>
              <a:t>Adapted from: Classroom Management – Managing Physical Space. Collaborative for Excellence in Teacher Education (CETP), National Science Foundation. http://www.temple.edu/CETP/temple_teach/cm-space.html</a:t>
            </a:r>
          </a:p>
        </p:txBody>
      </p:sp>
      <p:pic>
        <p:nvPicPr>
          <p:cNvPr id="5" name="Symbol zastępczy zawartości 6" descr="Positive discipline in the inclusive, learning-friendly classroom: a guide for teachers and teacher educators - UNESCO Digital Library – Opera"/>
          <p:cNvPicPr>
            <a:picLocks noChangeAspect="1"/>
          </p:cNvPicPr>
          <p:nvPr/>
        </p:nvPicPr>
        <p:blipFill rotWithShape="1">
          <a:blip r:embed="rId2" cstate="print">
            <a:extLst>
              <a:ext uri="{28A0092B-C50C-407E-A947-70E740481C1C}">
                <a14:useLocalDpi xmlns:a14="http://schemas.microsoft.com/office/drawing/2010/main" val="0"/>
              </a:ext>
            </a:extLst>
          </a:blip>
          <a:srcRect l="21791" t="57304" r="67785" b="15417"/>
          <a:stretch/>
        </p:blipFill>
        <p:spPr>
          <a:xfrm>
            <a:off x="8836914" y="1825657"/>
            <a:ext cx="3015309" cy="4216336"/>
          </a:xfrm>
          <a:prstGeom prst="rect">
            <a:avLst/>
          </a:prstGeom>
        </p:spPr>
      </p:pic>
    </p:spTree>
    <p:extLst>
      <p:ext uri="{BB962C8B-B14F-4D97-AF65-F5344CB8AC3E}">
        <p14:creationId xmlns:p14="http://schemas.microsoft.com/office/powerpoint/2010/main" val="318199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92D050"/>
          </a:solidFill>
        </p:spPr>
        <p:txBody>
          <a:bodyPr>
            <a:normAutofit fontScale="90000"/>
          </a:bodyPr>
          <a:lstStyle/>
          <a:p>
            <a:r>
              <a:rPr lang="ka-GE" sz="3600" b="1" dirty="0"/>
              <a:t>აქ  წარმოდგენილია რამდენიმე საკითხი, რომელზეც უნდა იფიქროთ, როდესაც თქვენს მოსწავლეებთან ერთად საკლასო სივრცეს აწყობთ</a:t>
            </a:r>
            <a:endParaRPr lang="en-US" dirty="0"/>
          </a:p>
        </p:txBody>
      </p:sp>
      <p:sp>
        <p:nvSpPr>
          <p:cNvPr id="3" name="Symbol zastępczy zawartości 2"/>
          <p:cNvSpPr>
            <a:spLocks noGrp="1"/>
          </p:cNvSpPr>
          <p:nvPr>
            <p:ph idx="1"/>
          </p:nvPr>
        </p:nvSpPr>
        <p:spPr>
          <a:xfrm>
            <a:off x="339777" y="1690688"/>
            <a:ext cx="8264577" cy="4486275"/>
          </a:xfrm>
          <a:solidFill>
            <a:srgbClr val="92D050"/>
          </a:solidFill>
        </p:spPr>
        <p:txBody>
          <a:bodyPr>
            <a:normAutofit fontScale="85000" lnSpcReduction="20000"/>
          </a:bodyPr>
          <a:lstStyle/>
          <a:p>
            <a:r>
              <a:rPr lang="ka-GE" dirty="0"/>
              <a:t>მოსწავლეთა ჩართულობა</a:t>
            </a:r>
            <a:endParaRPr lang="en-US" dirty="0"/>
          </a:p>
          <a:p>
            <a:r>
              <a:rPr lang="ka-GE" dirty="0"/>
              <a:t>მოსწავლეებს შეუძლიათ დიდი დახმარება გაგიწიონ საკლასო ოთახის ფიზიკური სივრცის მართვაში და ეს მათ ეხმარება</a:t>
            </a:r>
            <a:r>
              <a:rPr lang="en-US" dirty="0"/>
              <a:t> </a:t>
            </a:r>
            <a:r>
              <a:rPr lang="ka-GE" dirty="0"/>
              <a:t>პასუხისმგებლობის გრძნობის</a:t>
            </a:r>
            <a:r>
              <a:rPr lang="en-US" dirty="0"/>
              <a:t> </a:t>
            </a:r>
            <a:r>
              <a:rPr lang="ka-GE" dirty="0"/>
              <a:t>განვითარებაში.</a:t>
            </a:r>
            <a:endParaRPr lang="en-US" dirty="0"/>
          </a:p>
          <a:p>
            <a:r>
              <a:rPr lang="ka-GE" dirty="0"/>
              <a:t>მათ შეუძლიათ გამოფინონ მოსწავლეთა ნამუშევრები, აწარმოონ საინფორმაციო დაფები და ყოველი გაკვეთილის ბოლოს შეინახონ სასწავლო მასალა.</a:t>
            </a:r>
          </a:p>
          <a:p>
            <a:r>
              <a:rPr lang="ka-GE" dirty="0"/>
              <a:t>მოსწავლეებს ასევე შეუძლიათ სივრცის პრობლემების გადაჭრაში დახმარება.</a:t>
            </a:r>
          </a:p>
          <a:p>
            <a:r>
              <a:rPr lang="ka-GE" dirty="0"/>
              <a:t>როდესაც პრობლემა წარმოიქმნება, მაგალითად, სტუდენტები ეჯახებიან ერთმანეთს ან არ არის საკმარისი ადგილი დასაჯდომად, სთხოვეთ მათ შემოგთავაზონ პრობლემის გადაჭრის გზები. </a:t>
            </a:r>
            <a:endParaRPr lang="en-US" dirty="0"/>
          </a:p>
        </p:txBody>
      </p:sp>
      <p:sp>
        <p:nvSpPr>
          <p:cNvPr id="4" name="Prostokąt 3"/>
          <p:cNvSpPr/>
          <p:nvPr/>
        </p:nvSpPr>
        <p:spPr>
          <a:xfrm>
            <a:off x="339777" y="6176963"/>
            <a:ext cx="11512446" cy="646331"/>
          </a:xfrm>
          <a:prstGeom prst="rect">
            <a:avLst/>
          </a:prstGeom>
        </p:spPr>
        <p:txBody>
          <a:bodyPr wrap="square">
            <a:spAutoFit/>
          </a:bodyPr>
          <a:lstStyle/>
          <a:p>
            <a:r>
              <a:rPr lang="en-US" dirty="0"/>
              <a:t>Adapted from: Classroom Management – Managing Physical Space. Collaborative for Excellence in Teacher Education (CETP), National Science Foundation. http://www.temple.edu/CETP/temple_teach/cm-space.html</a:t>
            </a:r>
          </a:p>
        </p:txBody>
      </p:sp>
      <p:pic>
        <p:nvPicPr>
          <p:cNvPr id="5" name="Symbol zastępczy zawartości 6" descr="Positive discipline in the inclusive, learning-friendly classroom: a guide for teachers and teacher educators - UNESCO Digital Library – Opera"/>
          <p:cNvPicPr>
            <a:picLocks noChangeAspect="1"/>
          </p:cNvPicPr>
          <p:nvPr/>
        </p:nvPicPr>
        <p:blipFill rotWithShape="1">
          <a:blip r:embed="rId2" cstate="print">
            <a:extLst>
              <a:ext uri="{28A0092B-C50C-407E-A947-70E740481C1C}">
                <a14:useLocalDpi xmlns:a14="http://schemas.microsoft.com/office/drawing/2010/main" val="0"/>
              </a:ext>
            </a:extLst>
          </a:blip>
          <a:srcRect l="21791" t="57304" r="67785" b="15417"/>
          <a:stretch/>
        </p:blipFill>
        <p:spPr>
          <a:xfrm>
            <a:off x="8484433" y="1766807"/>
            <a:ext cx="3015309" cy="4216336"/>
          </a:xfrm>
          <a:prstGeom prst="rect">
            <a:avLst/>
          </a:prstGeom>
        </p:spPr>
      </p:pic>
    </p:spTree>
    <p:extLst>
      <p:ext uri="{BB962C8B-B14F-4D97-AF65-F5344CB8AC3E}">
        <p14:creationId xmlns:p14="http://schemas.microsoft.com/office/powerpoint/2010/main" val="874516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ka-GE" b="1" dirty="0">
                <a:latin typeface="Arial" panose="020B0604020202020204" pitchFamily="34" charset="0"/>
                <a:cs typeface="Arial" panose="020B0604020202020204" pitchFamily="34" charset="0"/>
              </a:rPr>
              <a:t>გახსოვდეთ</a:t>
            </a:r>
            <a:endParaRPr lang="en-US" b="1" dirty="0">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110522" y="2012401"/>
            <a:ext cx="5300928" cy="4486275"/>
          </a:xfrm>
        </p:spPr>
        <p:txBody>
          <a:bodyPr>
            <a:normAutofit/>
          </a:bodyPr>
          <a:lstStyle/>
          <a:p>
            <a:pPr algn="ctr"/>
            <a:r>
              <a:rPr lang="ka-GE" b="1" dirty="0">
                <a:effectLst>
                  <a:outerShdw blurRad="38100" dist="38100" dir="2700000" algn="tl">
                    <a:srgbClr val="000000">
                      <a:alpha val="43137"/>
                    </a:srgbClr>
                  </a:outerShdw>
                </a:effectLst>
              </a:rPr>
              <a:t>კარგი დისციპლინა და მოსწავლეთა პოზიტიური ქცევა ფორმირდება მაშინ, </a:t>
            </a:r>
            <a:r>
              <a:rPr lang="ka-GE" b="1" dirty="0">
                <a:solidFill>
                  <a:srgbClr val="FF0000"/>
                </a:solidFill>
                <a:effectLst>
                  <a:outerShdw blurRad="38100" dist="38100" dir="2700000" algn="tl">
                    <a:srgbClr val="000000">
                      <a:alpha val="43137"/>
                    </a:srgbClr>
                  </a:outerShdw>
                </a:effectLst>
              </a:rPr>
              <a:t>როცა თქვენი კლასი და მისი აქტივობები სტრუქტურირებულია ან მოწყობილია იმისთვის, რომ გააძლიეროს მოსწავლებსა და  და მოსწავლე-მასწავლებელს შორის თანამშრომლობითი ქცევა.</a:t>
            </a:r>
            <a:endParaRPr lang="en-US" b="1" dirty="0">
              <a:solidFill>
                <a:srgbClr val="FF0000"/>
              </a:solidFill>
              <a:effectLst>
                <a:outerShdw blurRad="38100" dist="38100" dir="2700000" algn="tl">
                  <a:srgbClr val="000000">
                    <a:alpha val="43137"/>
                  </a:srgbClr>
                </a:outerShdw>
              </a:effectLst>
            </a:endParaRPr>
          </a:p>
        </p:txBody>
      </p:sp>
      <p:pic>
        <p:nvPicPr>
          <p:cNvPr id="1026" name="Picture 2" descr="Positive Discipline | Tutor Audrey オードリー's Column - Cafetalk"/>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696263" y="1995754"/>
            <a:ext cx="5925687" cy="2866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14573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1460500"/>
          </a:xfrm>
        </p:spPr>
        <p:txBody>
          <a:bodyPr>
            <a:normAutofit fontScale="90000"/>
          </a:bodyPr>
          <a:lstStyle/>
          <a:p>
            <a:pPr algn="ctr"/>
            <a:r>
              <a:rPr lang="ka-GE" b="1" dirty="0">
                <a:latin typeface="+mn-lt"/>
              </a:rPr>
              <a:t>დისციპლინის გაუმჯობესებაზე მიმართული სტრატეგიები განსაკუთრებული საჭიროების მქონე </a:t>
            </a:r>
            <a:r>
              <a:rPr lang="ka-GE" b="1" dirty="0" smtClean="0">
                <a:latin typeface="+mn-lt"/>
              </a:rPr>
              <a:t>ბავშვე</a:t>
            </a:r>
            <a:r>
              <a:rPr lang="ka-GE" b="1" dirty="0">
                <a:latin typeface="+mn-lt"/>
              </a:rPr>
              <a:t>ბ</a:t>
            </a:r>
            <a:r>
              <a:rPr lang="ka-GE" b="1" dirty="0" smtClean="0">
                <a:latin typeface="+mn-lt"/>
              </a:rPr>
              <a:t>ისათვის</a:t>
            </a:r>
            <a:r>
              <a:rPr lang="en-US" dirty="0"/>
              <a:t/>
            </a:r>
            <a:br>
              <a:rPr lang="en-US" dirty="0"/>
            </a:br>
            <a:endParaRPr lang="en-US" dirty="0"/>
          </a:p>
        </p:txBody>
      </p:sp>
      <p:sp>
        <p:nvSpPr>
          <p:cNvPr id="3" name="Symbol zastępczy zawartości 2"/>
          <p:cNvSpPr>
            <a:spLocks noGrp="1"/>
          </p:cNvSpPr>
          <p:nvPr>
            <p:ph idx="1"/>
          </p:nvPr>
        </p:nvSpPr>
        <p:spPr>
          <a:solidFill>
            <a:srgbClr val="C00000"/>
          </a:solidFill>
        </p:spPr>
        <p:txBody>
          <a:bodyPr>
            <a:normAutofit/>
          </a:bodyPr>
          <a:lstStyle/>
          <a:p>
            <a:r>
              <a:rPr lang="ka-GE" sz="2900" b="1" dirty="0"/>
              <a:t>იყავი თანმიმდევრული. ...</a:t>
            </a:r>
          </a:p>
          <a:p>
            <a:r>
              <a:rPr lang="ka-GE" sz="2900" b="1" dirty="0"/>
              <a:t>შეიტყვეთ ბავშვის მდგომარეობის შესახებ ყველაფერი. ...</a:t>
            </a:r>
          </a:p>
          <a:p>
            <a:r>
              <a:rPr lang="ka-GE" sz="2900" b="1" dirty="0"/>
              <a:t>განსაზღვრეთ მოლოდინები ...</a:t>
            </a:r>
          </a:p>
          <a:p>
            <a:r>
              <a:rPr lang="ka-GE" sz="2900" b="1" dirty="0"/>
              <a:t>გამოიყენეთ ჯილდოები ...</a:t>
            </a:r>
          </a:p>
          <a:p>
            <a:r>
              <a:rPr lang="ka-GE" sz="2900" b="1" dirty="0"/>
              <a:t>გამოიყენეთ  აშკარა და მარტივი შეტყობინებები. ...</a:t>
            </a:r>
          </a:p>
          <a:p>
            <a:r>
              <a:rPr lang="ka-GE" sz="2900" b="1" dirty="0"/>
              <a:t>გამოიყენეთ შექება ...</a:t>
            </a:r>
          </a:p>
          <a:p>
            <a:r>
              <a:rPr lang="ka-GE" sz="2900" b="1" dirty="0"/>
              <a:t>ჩამოაყალიბეთ რუტინა. ...</a:t>
            </a:r>
          </a:p>
          <a:p>
            <a:r>
              <a:rPr lang="ka-GE" sz="2900" b="1" dirty="0"/>
              <a:t>გჯეროდეთ ყოველი ბავშვის.</a:t>
            </a:r>
            <a:endParaRPr lang="en-US" dirty="0"/>
          </a:p>
        </p:txBody>
      </p:sp>
    </p:spTree>
    <p:extLst>
      <p:ext uri="{BB962C8B-B14F-4D97-AF65-F5344CB8AC3E}">
        <p14:creationId xmlns:p14="http://schemas.microsoft.com/office/powerpoint/2010/main" val="2328854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38200" y="344577"/>
            <a:ext cx="10515600" cy="1325563"/>
          </a:xfrm>
        </p:spPr>
        <p:txBody>
          <a:bodyPr/>
          <a:lstStyle/>
          <a:p>
            <a:r>
              <a:rPr lang="ka-GE" b="1" dirty="0"/>
              <a:t>წამახალისებელი სტრატეგიები</a:t>
            </a:r>
            <a:r>
              <a:rPr lang="pl-PL" b="1" dirty="0"/>
              <a:t/>
            </a:r>
            <a:br>
              <a:rPr lang="pl-PL" b="1" dirty="0"/>
            </a:br>
            <a:endParaRPr lang="en-US" b="1" dirty="0"/>
          </a:p>
        </p:txBody>
      </p:sp>
      <p:sp>
        <p:nvSpPr>
          <p:cNvPr id="3" name="Symbol zastępczy zawartości 2"/>
          <p:cNvSpPr>
            <a:spLocks noGrp="1"/>
          </p:cNvSpPr>
          <p:nvPr>
            <p:ph idx="1"/>
          </p:nvPr>
        </p:nvSpPr>
        <p:spPr>
          <a:xfrm>
            <a:off x="689547" y="1454046"/>
            <a:ext cx="10868879" cy="4926206"/>
          </a:xfrm>
        </p:spPr>
        <p:txBody>
          <a:bodyPr>
            <a:normAutofit fontScale="62500" lnSpcReduction="20000"/>
          </a:bodyPr>
          <a:lstStyle/>
          <a:p>
            <a:pPr>
              <a:lnSpc>
                <a:spcPct val="120000"/>
              </a:lnSpc>
              <a:buFont typeface="Wingdings" panose="05000000000000000000" pitchFamily="2" charset="2"/>
              <a:buChar char="q"/>
            </a:pPr>
            <a:r>
              <a:rPr lang="ka-GE" dirty="0"/>
              <a:t>კლასში დადებითი ემოციური ტონის შენარჩუნება. როგორ ექცევით და როგორ რეაგირებთ თქვენს მოსწავლეებზე, აისახება მათ ქცევაზე.</a:t>
            </a:r>
          </a:p>
          <a:p>
            <a:pPr>
              <a:lnSpc>
                <a:spcPct val="120000"/>
              </a:lnSpc>
              <a:buFont typeface="Wingdings" panose="05000000000000000000" pitchFamily="2" charset="2"/>
              <a:buChar char="q"/>
            </a:pPr>
            <a:endParaRPr lang="pl-PL" dirty="0"/>
          </a:p>
          <a:p>
            <a:pPr>
              <a:lnSpc>
                <a:spcPct val="120000"/>
              </a:lnSpc>
              <a:buFont typeface="Wingdings" panose="05000000000000000000" pitchFamily="2" charset="2"/>
              <a:buChar char="q"/>
            </a:pPr>
            <a:r>
              <a:rPr lang="ka-GE" dirty="0"/>
              <a:t>მოსწავლისადმი ყურადღების გამახვილება პოზიტიური ქცევის გაზრდის მიზნით. </a:t>
            </a:r>
            <a:r>
              <a:rPr lang="ka-GE" dirty="0" smtClean="0"/>
              <a:t>მოზრდილი </a:t>
            </a:r>
            <a:r>
              <a:rPr lang="ka-GE" dirty="0"/>
              <a:t>ბავშვებისთვის ყურადღება მოიცავს დაინტერესებას მათი  პირადი ცხოვრებით, სასკოლო აქტივობებით და ნებისმიერი სხვა საქმიანობით, რომელიც მათ </a:t>
            </a:r>
            <a:r>
              <a:rPr lang="ka-GE" dirty="0" smtClean="0"/>
              <a:t>აინტერესებთ.</a:t>
            </a:r>
            <a:endParaRPr lang="pl-PL" dirty="0"/>
          </a:p>
          <a:p>
            <a:pPr>
              <a:lnSpc>
                <a:spcPct val="120000"/>
              </a:lnSpc>
              <a:buFont typeface="Wingdings" panose="05000000000000000000" pitchFamily="2" charset="2"/>
              <a:buChar char="q"/>
            </a:pPr>
            <a:r>
              <a:rPr lang="ka-GE" dirty="0"/>
              <a:t>ყოველდღიური აქტივობებისა და ურთიერთქმედებების რეგულარული რუტინის სახით თანმიმდევრულობის უზრუნველყოფა, რათა მოულოდნელი, ნეგატიური გამოცდილება ნაკლებად სტრესული გახდეს.</a:t>
            </a:r>
          </a:p>
          <a:p>
            <a:pPr>
              <a:lnSpc>
                <a:spcPct val="120000"/>
              </a:lnSpc>
              <a:buFont typeface="Wingdings" panose="05000000000000000000" pitchFamily="2" charset="2"/>
              <a:buChar char="q"/>
            </a:pPr>
            <a:r>
              <a:rPr lang="ka-GE" dirty="0" smtClean="0"/>
              <a:t>მსგავს ქცევის </a:t>
            </a:r>
            <a:r>
              <a:rPr lang="ka-GE" dirty="0"/>
              <a:t>სიტუაციებზე </a:t>
            </a:r>
            <a:r>
              <a:rPr lang="ka-GE" dirty="0" smtClean="0"/>
              <a:t>თანმიმდევრული </a:t>
            </a:r>
            <a:r>
              <a:rPr lang="ka-GE" dirty="0"/>
              <a:t>რეაგირება </a:t>
            </a:r>
            <a:r>
              <a:rPr lang="ka-GE" dirty="0" smtClean="0"/>
              <a:t>- </a:t>
            </a:r>
            <a:r>
              <a:rPr lang="ka-GE" dirty="0"/>
              <a:t>როგორც პოზიტიური ისე ნეგატიური -, რათა ხელი შეუწყოს </a:t>
            </a:r>
            <a:r>
              <a:rPr lang="ka-GE" dirty="0" smtClean="0"/>
              <a:t>მასწავლებელ-მოსწავლის </a:t>
            </a:r>
            <a:r>
              <a:rPr lang="ka-GE" dirty="0"/>
              <a:t>უფრო ჰარმონიულ ურთიერთობას და </a:t>
            </a:r>
            <a:r>
              <a:rPr lang="ka-GE" dirty="0" smtClean="0"/>
              <a:t>მოსწავლის უფრო </a:t>
            </a:r>
            <a:r>
              <a:rPr lang="ka-GE" dirty="0"/>
              <a:t>პოზიტიურ </a:t>
            </a:r>
            <a:r>
              <a:rPr lang="ka-GE" dirty="0" smtClean="0"/>
              <a:t>შედეგებს</a:t>
            </a:r>
            <a:r>
              <a:rPr lang="ka-GE" dirty="0"/>
              <a:t>.</a:t>
            </a:r>
            <a:endParaRPr lang="pl-PL" dirty="0"/>
          </a:p>
          <a:p>
            <a:pPr marL="0" indent="0">
              <a:buNone/>
            </a:pPr>
            <a:endParaRPr lang="ka-GE" sz="1600" dirty="0"/>
          </a:p>
          <a:p>
            <a:pPr marL="0" indent="0">
              <a:buNone/>
            </a:pPr>
            <a:r>
              <a:rPr lang="ka-GE" sz="1600" dirty="0"/>
              <a:t>ადაპტირებულია: პედიატრიის ამერიკული აკადემია. სახელმძღვანელო ეფექტური დისციპლინისთვის. </a:t>
            </a:r>
            <a:r>
              <a:rPr lang="en-US" sz="1600" dirty="0"/>
              <a:t>http://aappolicy.aappublications.org/cgi/content/full/ pediatrics;101/4/723</a:t>
            </a:r>
            <a:endParaRPr lang="en-US" sz="1600" b="1" dirty="0"/>
          </a:p>
        </p:txBody>
      </p:sp>
    </p:spTree>
    <p:extLst>
      <p:ext uri="{BB962C8B-B14F-4D97-AF65-F5344CB8AC3E}">
        <p14:creationId xmlns:p14="http://schemas.microsoft.com/office/powerpoint/2010/main" val="1011827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636722" y="157336"/>
            <a:ext cx="10515600" cy="1325563"/>
          </a:xfrm>
        </p:spPr>
        <p:txBody>
          <a:bodyPr>
            <a:normAutofit/>
          </a:bodyPr>
          <a:lstStyle/>
          <a:p>
            <a:pPr algn="ctr"/>
            <a:r>
              <a:rPr lang="ka-GE" sz="5600" b="1" dirty="0">
                <a:latin typeface="Arial" panose="020B0604020202020204" pitchFamily="34" charset="0"/>
                <a:cs typeface="Arial" panose="020B0604020202020204" pitchFamily="34" charset="0"/>
              </a:rPr>
              <a:t>დისციპლინა</a:t>
            </a:r>
            <a:endParaRPr lang="en-US" sz="5600" b="1" dirty="0">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211809" y="1565329"/>
            <a:ext cx="6538993" cy="1503335"/>
          </a:xfrm>
          <a:solidFill>
            <a:srgbClr val="0070C0"/>
          </a:solidFill>
        </p:spPr>
        <p:txBody>
          <a:bodyPr>
            <a:normAutofit fontScale="92500"/>
          </a:bodyPr>
          <a:lstStyle/>
          <a:p>
            <a:pPr fontAlgn="base"/>
            <a:r>
              <a:rPr lang="ka-GE" b="1" dirty="0"/>
              <a:t>რა არის დისციპლინა</a:t>
            </a:r>
            <a:r>
              <a:rPr lang="en-US" b="1" dirty="0"/>
              <a:t>?</a:t>
            </a:r>
          </a:p>
          <a:p>
            <a:pPr fontAlgn="base"/>
            <a:r>
              <a:rPr lang="ka-GE" dirty="0"/>
              <a:t>დისციპლინა მოსწავლეთათვის წესების დაცვის სწავლების პრაქტიკაა</a:t>
            </a:r>
            <a:endParaRPr lang="en-US" dirty="0"/>
          </a:p>
        </p:txBody>
      </p:sp>
      <p:sp>
        <p:nvSpPr>
          <p:cNvPr id="4" name="Prostokąt 3"/>
          <p:cNvSpPr/>
          <p:nvPr/>
        </p:nvSpPr>
        <p:spPr>
          <a:xfrm>
            <a:off x="7228668" y="1690688"/>
            <a:ext cx="4596887" cy="4751209"/>
          </a:xfrm>
          <a:prstGeom prst="rect">
            <a:avLst/>
          </a:prstGeom>
          <a:solidFill>
            <a:schemeClr val="accent1">
              <a:lumMod val="60000"/>
              <a:lumOff val="40000"/>
            </a:schemeClr>
          </a:solidFill>
        </p:spPr>
        <p:txBody>
          <a:bodyPr wrap="square">
            <a:spAutoFit/>
          </a:bodyPr>
          <a:lstStyle/>
          <a:p>
            <a:pPr fontAlgn="base"/>
            <a:r>
              <a:rPr lang="ka-GE" sz="2500" b="1" dirty="0">
                <a:latin typeface="-apple-system"/>
              </a:rPr>
              <a:t>დისციპლინა არ არის</a:t>
            </a:r>
            <a:r>
              <a:rPr lang="en-US" sz="2500" b="1" dirty="0">
                <a:latin typeface="-apple-system"/>
              </a:rPr>
              <a:t>:</a:t>
            </a:r>
            <a:endParaRPr lang="pl-PL" sz="2500" b="1" dirty="0">
              <a:latin typeface="-apple-system"/>
            </a:endParaRPr>
          </a:p>
          <a:p>
            <a:pPr fontAlgn="base"/>
            <a:endParaRPr lang="en-US" sz="2500" dirty="0">
              <a:solidFill>
                <a:srgbClr val="666666"/>
              </a:solidFill>
              <a:latin typeface="-apple-system"/>
            </a:endParaRPr>
          </a:p>
          <a:p>
            <a:pPr fontAlgn="base">
              <a:buFont typeface="Arial" panose="020B0604020202020204" pitchFamily="34" charset="0"/>
              <a:buChar char="•"/>
            </a:pPr>
            <a:r>
              <a:rPr lang="ka-GE" sz="2500" dirty="0">
                <a:latin typeface="-apple-system"/>
              </a:rPr>
              <a:t>„ჭკუის სასწავლებლად“ვინმეს ფიზიკური დასჯა; </a:t>
            </a:r>
            <a:endParaRPr lang="en-US" sz="2500" dirty="0">
              <a:latin typeface="-apple-system"/>
            </a:endParaRPr>
          </a:p>
          <a:p>
            <a:pPr fontAlgn="base">
              <a:buFont typeface="Arial" panose="020B0604020202020204" pitchFamily="34" charset="0"/>
              <a:buChar char="•"/>
            </a:pPr>
            <a:r>
              <a:rPr lang="ka-GE" sz="2500" dirty="0">
                <a:latin typeface="-apple-system"/>
              </a:rPr>
              <a:t> სიტყვიერი შეურაცხყოფა;</a:t>
            </a:r>
            <a:endParaRPr lang="en-US" sz="2500" dirty="0">
              <a:latin typeface="-apple-system"/>
            </a:endParaRPr>
          </a:p>
          <a:p>
            <a:pPr fontAlgn="base">
              <a:buFont typeface="Arial" panose="020B0604020202020204" pitchFamily="34" charset="0"/>
              <a:buChar char="•"/>
            </a:pPr>
            <a:r>
              <a:rPr lang="ka-GE" sz="2500" dirty="0">
                <a:latin typeface="-apple-system"/>
              </a:rPr>
              <a:t>ჯოხის გამოყენებით ან სხვა საშუალებებით ფიზიკური ძალადობა.</a:t>
            </a:r>
            <a:endParaRPr lang="en-US" sz="2500" dirty="0">
              <a:latin typeface="-apple-system"/>
            </a:endParaRPr>
          </a:p>
          <a:p>
            <a:pPr fontAlgn="base">
              <a:buFont typeface="Arial" panose="020B0604020202020204" pitchFamily="34" charset="0"/>
              <a:buChar char="•"/>
            </a:pPr>
            <a:r>
              <a:rPr lang="ka-GE" sz="2500" dirty="0">
                <a:latin typeface="-apple-system"/>
              </a:rPr>
              <a:t>უარი ადამიანის ძირითად საჭიროებებზე (ჭამა, საპირფარეშოთი სარგებობა). </a:t>
            </a:r>
            <a:endParaRPr lang="en-US" sz="2500" b="0" i="0" dirty="0">
              <a:effectLst/>
              <a:latin typeface="-apple-system"/>
            </a:endParaRPr>
          </a:p>
        </p:txBody>
      </p:sp>
      <p:sp>
        <p:nvSpPr>
          <p:cNvPr id="6" name="Prostokąt 5"/>
          <p:cNvSpPr/>
          <p:nvPr/>
        </p:nvSpPr>
        <p:spPr>
          <a:xfrm>
            <a:off x="211810" y="4917702"/>
            <a:ext cx="6703663" cy="1631216"/>
          </a:xfrm>
          <a:prstGeom prst="rect">
            <a:avLst/>
          </a:prstGeom>
          <a:solidFill>
            <a:srgbClr val="00B0F0"/>
          </a:solidFill>
        </p:spPr>
        <p:txBody>
          <a:bodyPr wrap="square">
            <a:spAutoFit/>
          </a:bodyPr>
          <a:lstStyle/>
          <a:p>
            <a:pPr algn="ctr"/>
            <a:r>
              <a:rPr lang="ka-GE" sz="2500" dirty="0">
                <a:latin typeface="Arial" panose="020B0604020202020204" pitchFamily="34" charset="0"/>
                <a:cs typeface="Arial" panose="020B0604020202020204" pitchFamily="34" charset="0"/>
              </a:rPr>
              <a:t>ეფექტური ფუნქციონირებისთვის ყველა კლასს ჭირდება წესები. ამ „წესებს“ ზოგჯერ „მოლოდინებს“ ან „ქცევის სტანდარტებს“ უწოდებენ.</a:t>
            </a:r>
            <a:endParaRPr lang="en-US" sz="2500" dirty="0">
              <a:latin typeface="Arial" panose="020B0604020202020204" pitchFamily="34" charset="0"/>
              <a:cs typeface="Arial" panose="020B0604020202020204" pitchFamily="34" charset="0"/>
            </a:endParaRPr>
          </a:p>
        </p:txBody>
      </p:sp>
      <p:sp>
        <p:nvSpPr>
          <p:cNvPr id="7" name="Prostokąt 6"/>
          <p:cNvSpPr/>
          <p:nvPr/>
        </p:nvSpPr>
        <p:spPr>
          <a:xfrm>
            <a:off x="211809" y="3394129"/>
            <a:ext cx="6703663" cy="1107996"/>
          </a:xfrm>
          <a:prstGeom prst="rect">
            <a:avLst/>
          </a:prstGeom>
          <a:solidFill>
            <a:srgbClr val="00B0F0"/>
          </a:solidFill>
        </p:spPr>
        <p:txBody>
          <a:bodyPr wrap="square">
            <a:spAutoFit/>
          </a:bodyPr>
          <a:lstStyle/>
          <a:p>
            <a:r>
              <a:rPr lang="ka-GE" sz="2200" dirty="0">
                <a:solidFill>
                  <a:srgbClr val="333333"/>
                </a:solidFill>
                <a:latin typeface="Arial" panose="020B0604020202020204" pitchFamily="34" charset="0"/>
              </a:rPr>
              <a:t>მოსწავლეთა ქცევის სირთულეები ხშირად გამოწვეულია არასრულფასოვნების გრძნობით, დემოტივირებით და იმედგაცრუებით. </a:t>
            </a:r>
            <a:endParaRPr lang="en-US" sz="2200" dirty="0"/>
          </a:p>
        </p:txBody>
      </p:sp>
    </p:spTree>
    <p:extLst>
      <p:ext uri="{BB962C8B-B14F-4D97-AF65-F5344CB8AC3E}">
        <p14:creationId xmlns:p14="http://schemas.microsoft.com/office/powerpoint/2010/main" val="1602528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38201" y="-40102"/>
            <a:ext cx="10515600" cy="1325563"/>
          </a:xfrm>
        </p:spPr>
        <p:txBody>
          <a:bodyPr/>
          <a:lstStyle/>
          <a:p>
            <a:r>
              <a:rPr lang="ka-GE" b="1" dirty="0"/>
              <a:t>წამახალისებელი სტრატეგიები </a:t>
            </a:r>
            <a:endParaRPr lang="en-US" b="1" dirty="0"/>
          </a:p>
        </p:txBody>
      </p:sp>
      <p:sp>
        <p:nvSpPr>
          <p:cNvPr id="3" name="Symbol zastępczy zawartości 2"/>
          <p:cNvSpPr>
            <a:spLocks noGrp="1"/>
          </p:cNvSpPr>
          <p:nvPr>
            <p:ph idx="1"/>
          </p:nvPr>
        </p:nvSpPr>
        <p:spPr>
          <a:xfrm>
            <a:off x="609600" y="1073427"/>
            <a:ext cx="11582399" cy="5784573"/>
          </a:xfrm>
        </p:spPr>
        <p:txBody>
          <a:bodyPr>
            <a:normAutofit fontScale="25000" lnSpcReduction="20000"/>
          </a:bodyPr>
          <a:lstStyle/>
          <a:p>
            <a:pPr>
              <a:lnSpc>
                <a:spcPct val="170000"/>
              </a:lnSpc>
              <a:buFont typeface="Wingdings" panose="05000000000000000000" pitchFamily="2" charset="2"/>
              <a:buChar char="q"/>
            </a:pPr>
            <a:r>
              <a:rPr lang="ka-GE" sz="7200" dirty="0"/>
              <a:t>იყავით მოქნილი, განსაკუთრებით უფროს ბავშვებთან და მოზარდებთან. მოუსმინეთ მათ მიზეზებს თქვენი მოთხოვნების ან საკლასო წესების შესრულების ან შეუსრულებლობის შესახებ და იპოვეთ გამოსავალი. ეს აჩვენებს, რომ </a:t>
            </a:r>
            <a:r>
              <a:rPr lang="ka-GE" sz="7200" dirty="0" smtClean="0"/>
              <a:t>თქვენთვის ღირებულია თქვენი მოსწავლის  შეხედულებები, რამაც შესაძლოა შეამციროს </a:t>
            </a:r>
            <a:r>
              <a:rPr lang="ka-GE" sz="7200" dirty="0"/>
              <a:t>არასწორი ქცევის შემთხვევები მომავალში. უფრო მეტიც, გადაწყვეტილების მიღებაში მოსწავლის ჩართვა დაკავშირებულია მორალური განსჯის გრძელვადიან გაძლიერებასთან.</a:t>
            </a:r>
            <a:endParaRPr lang="pl-PL" sz="7200" dirty="0"/>
          </a:p>
          <a:p>
            <a:pPr>
              <a:lnSpc>
                <a:spcPct val="170000"/>
              </a:lnSpc>
              <a:buFont typeface="Wingdings" panose="05000000000000000000" pitchFamily="2" charset="2"/>
              <a:buChar char="q"/>
            </a:pPr>
            <a:r>
              <a:rPr lang="ka-GE" sz="7200" dirty="0"/>
              <a:t>შეცდომების დაშვება </a:t>
            </a:r>
            <a:r>
              <a:rPr lang="ka-GE" sz="7200" dirty="0" smtClean="0"/>
              <a:t>ნორმალურია. </a:t>
            </a:r>
            <a:r>
              <a:rPr lang="ka-GE" sz="7200" dirty="0"/>
              <a:t>უთხარით თქვენს მოსწავლეებს: „ჩვენ მხოლოდ შეცდომით ვსწავლობთ. შეცდომებს ყოველდღე ვუშვებ. ასე რომ, მოდით, </a:t>
            </a:r>
            <a:r>
              <a:rPr lang="ka-GE" sz="7200" dirty="0" smtClean="0"/>
              <a:t>თავიდან </a:t>
            </a:r>
            <a:r>
              <a:rPr lang="ka-GE" sz="7200" dirty="0"/>
              <a:t>ვცადოთ!” </a:t>
            </a:r>
            <a:r>
              <a:rPr lang="ka-GE" sz="7200" dirty="0" smtClean="0"/>
              <a:t> ეს </a:t>
            </a:r>
            <a:r>
              <a:rPr lang="ka-GE" sz="7200" dirty="0"/>
              <a:t>ქმნის </a:t>
            </a:r>
            <a:r>
              <a:rPr lang="ka-GE" sz="7200" dirty="0" smtClean="0"/>
              <a:t>ურთიერთპატივისცემაზე დაფუძნებულ თანამშრომლობას სწავლისთვის.  </a:t>
            </a:r>
            <a:endParaRPr lang="pl-PL" sz="7200" dirty="0"/>
          </a:p>
          <a:p>
            <a:pPr>
              <a:lnSpc>
                <a:spcPct val="170000"/>
              </a:lnSpc>
              <a:buFont typeface="Wingdings" panose="05000000000000000000" pitchFamily="2" charset="2"/>
              <a:buChar char="q"/>
            </a:pPr>
            <a:r>
              <a:rPr lang="ka-GE" sz="7200" dirty="0"/>
              <a:t>ნდობის ჩამოყალიბება. ხელი შეუწყეთ პოზიტიურ თვითშეფასებას. სთხოვეთ თითოეულ თქვენს </a:t>
            </a:r>
            <a:r>
              <a:rPr lang="ka-GE" sz="7200" dirty="0" smtClean="0"/>
              <a:t>მოსწავლეს </a:t>
            </a:r>
            <a:r>
              <a:rPr lang="ka-GE" sz="7200" dirty="0"/>
              <a:t>ისაუბროს საკუთარ ძლიერ მხარეზე, არ აქვს მნიშვნელობა რა იქნება ეს. შემდეგ გამოიყენეთ მათი პასუხები თქვენს გაკვეთილებზე; ჩართეთ ისინი სწვალების პროცესში.</a:t>
            </a:r>
          </a:p>
          <a:p>
            <a:pPr marL="0" indent="0">
              <a:buNone/>
            </a:pPr>
            <a:r>
              <a:rPr lang="pl-PL" sz="4000" b="1" dirty="0"/>
              <a:t> </a:t>
            </a:r>
          </a:p>
          <a:p>
            <a:pPr marL="0" indent="0">
              <a:buNone/>
            </a:pPr>
            <a:r>
              <a:rPr lang="ka-GE" sz="1800" dirty="0"/>
              <a:t>ადაპტირებულია: პედიატრიის ამერიკული აკადემია. სახელმძღვანელო ეფექტური დისციპლინისთვის. </a:t>
            </a:r>
            <a:r>
              <a:rPr lang="en-US" sz="1800" dirty="0"/>
              <a:t>http://aappolicy.aappublications.org/cgi/content/full/ pediatrics;101/4/72</a:t>
            </a:r>
            <a:endParaRPr lang="en-US" sz="1800" b="1" dirty="0"/>
          </a:p>
        </p:txBody>
      </p:sp>
    </p:spTree>
    <p:extLst>
      <p:ext uri="{BB962C8B-B14F-4D97-AF65-F5344CB8AC3E}">
        <p14:creationId xmlns:p14="http://schemas.microsoft.com/office/powerpoint/2010/main" val="27456876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ka-GE" b="1" dirty="0"/>
              <a:t>წამახალისებელი სტრატეგიები </a:t>
            </a:r>
            <a:endParaRPr lang="en-US" b="1" dirty="0"/>
          </a:p>
        </p:txBody>
      </p:sp>
      <p:sp>
        <p:nvSpPr>
          <p:cNvPr id="3" name="Symbol zastępczy zawartości 2"/>
          <p:cNvSpPr>
            <a:spLocks noGrp="1"/>
          </p:cNvSpPr>
          <p:nvPr>
            <p:ph idx="1"/>
          </p:nvPr>
        </p:nvSpPr>
        <p:spPr>
          <a:xfrm>
            <a:off x="609600" y="1378226"/>
            <a:ext cx="10744200" cy="5114649"/>
          </a:xfrm>
        </p:spPr>
        <p:txBody>
          <a:bodyPr>
            <a:normAutofit fontScale="77500" lnSpcReduction="20000"/>
          </a:bodyPr>
          <a:lstStyle/>
          <a:p>
            <a:pPr>
              <a:lnSpc>
                <a:spcPct val="120000"/>
              </a:lnSpc>
              <a:buFont typeface="Wingdings" panose="05000000000000000000" pitchFamily="2" charset="2"/>
              <a:buChar char="q"/>
            </a:pPr>
            <a:r>
              <a:rPr lang="ka-GE" dirty="0"/>
              <a:t>ფოკუსირება წარსულ წარმატებებზე. მოსწავლე, რომელიც თავს არაადეკვატურად გრძნობს ან ეშინია წარუმატებლობის, შეაქეთ ბოლო გამოცდის ნიშნისთვის (არ აქვს მნიშვნელობა </a:t>
            </a:r>
            <a:r>
              <a:rPr lang="ka-GE" dirty="0" smtClean="0"/>
              <a:t>როგორი </a:t>
            </a:r>
            <a:r>
              <a:rPr lang="ka-GE" dirty="0"/>
              <a:t>იყო </a:t>
            </a:r>
            <a:r>
              <a:rPr lang="ka-GE" dirty="0" smtClean="0"/>
              <a:t>ის</a:t>
            </a:r>
            <a:r>
              <a:rPr lang="ka-GE" dirty="0"/>
              <a:t>) და </a:t>
            </a:r>
            <a:r>
              <a:rPr lang="ka-GE" dirty="0" smtClean="0"/>
              <a:t>წაახალისეთ, </a:t>
            </a:r>
            <a:r>
              <a:rPr lang="ka-GE" dirty="0"/>
              <a:t>რომ </a:t>
            </a:r>
            <a:r>
              <a:rPr lang="ka-GE" dirty="0" smtClean="0"/>
              <a:t>შემდეგ ჯერზე უკეთესად შეძლოს. </a:t>
            </a:r>
            <a:r>
              <a:rPr lang="ka-GE" dirty="0"/>
              <a:t>შესთავაზეთ მათ სპეციალური </a:t>
            </a:r>
            <a:r>
              <a:rPr lang="ka-GE" dirty="0" smtClean="0"/>
              <a:t>მხარდაჭერა </a:t>
            </a:r>
            <a:r>
              <a:rPr lang="ka-GE" dirty="0"/>
              <a:t>ან დამატებითი </a:t>
            </a:r>
            <a:r>
              <a:rPr lang="ka-GE" dirty="0" smtClean="0"/>
              <a:t>კლასგარეშე </a:t>
            </a:r>
            <a:r>
              <a:rPr lang="ka-GE" dirty="0"/>
              <a:t>სამუშაოები და შემდგომი დაკვირვება.</a:t>
            </a:r>
          </a:p>
          <a:p>
            <a:pPr>
              <a:lnSpc>
                <a:spcPct val="120000"/>
              </a:lnSpc>
              <a:buFont typeface="Wingdings" panose="05000000000000000000" pitchFamily="2" charset="2"/>
              <a:buChar char="q"/>
            </a:pPr>
            <a:endParaRPr lang="pl-PL" dirty="0"/>
          </a:p>
          <a:p>
            <a:pPr>
              <a:lnSpc>
                <a:spcPct val="120000"/>
              </a:lnSpc>
              <a:buFont typeface="Wingdings" panose="05000000000000000000" pitchFamily="2" charset="2"/>
              <a:buChar char="q"/>
            </a:pPr>
            <a:r>
              <a:rPr lang="en-US" dirty="0"/>
              <a:t> </a:t>
            </a:r>
            <a:r>
              <a:rPr lang="ka-GE" dirty="0"/>
              <a:t>გახადეთ სწავლება </a:t>
            </a:r>
            <a:r>
              <a:rPr lang="ka-GE" dirty="0" smtClean="0"/>
              <a:t>აზრიანი. </a:t>
            </a:r>
            <a:r>
              <a:rPr lang="ka-GE" dirty="0"/>
              <a:t>შეცვალეთ თქვენი სასწავლო მეთოდები. გეომეტრიულ ფორმებზე გაკვეთილის ნაცვლად, დაყავით თქვენი მოსწავლეები მცირე ჯგუფებად და სთხოვეთ, 15 წუთში იპოვონ იმდენი განსხვავებული ფორმა </a:t>
            </a:r>
            <a:r>
              <a:rPr lang="ka-GE" dirty="0" smtClean="0"/>
              <a:t>სკოლასა </a:t>
            </a:r>
            <a:r>
              <a:rPr lang="ka-GE" dirty="0"/>
              <a:t>თუ </a:t>
            </a:r>
            <a:r>
              <a:rPr lang="ka-GE" dirty="0" smtClean="0"/>
              <a:t>მის </a:t>
            </a:r>
            <a:r>
              <a:rPr lang="ka-GE" dirty="0"/>
              <a:t>გარშემო რამდენსაც შეძლებენ. გამარჯვებული ჯგუფი იღებს მცირე პრიზს!</a:t>
            </a:r>
          </a:p>
          <a:p>
            <a:pPr marL="0" indent="0">
              <a:buNone/>
            </a:pPr>
            <a:endParaRPr lang="ka-GE" dirty="0"/>
          </a:p>
          <a:p>
            <a:pPr>
              <a:buFont typeface="Wingdings" panose="05000000000000000000" pitchFamily="2" charset="2"/>
              <a:buChar char="q"/>
            </a:pPr>
            <a:r>
              <a:rPr lang="ka-GE" sz="1800" dirty="0"/>
              <a:t>ადაპტირებულია: პედიატრიის ამერიკული აკადემია. სახელმძღვანელო ეფექტური დისციპლინისთვის. </a:t>
            </a:r>
            <a:r>
              <a:rPr lang="en-US" sz="1800" dirty="0"/>
              <a:t>http://aappolicy.aappublications.org/cgi/content/full/ pediatrics;101/4/72</a:t>
            </a:r>
            <a:endParaRPr lang="en-US" sz="1800" b="1" dirty="0"/>
          </a:p>
        </p:txBody>
      </p:sp>
    </p:spTree>
    <p:extLst>
      <p:ext uri="{BB962C8B-B14F-4D97-AF65-F5344CB8AC3E}">
        <p14:creationId xmlns:p14="http://schemas.microsoft.com/office/powerpoint/2010/main" val="1713972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ka-GE" b="1" dirty="0">
                <a:latin typeface="+mn-lt"/>
              </a:rPr>
              <a:t>იყავით თანმიმდევრული</a:t>
            </a:r>
            <a:r>
              <a:rPr lang="en-US" b="1" dirty="0">
                <a:latin typeface="+mn-lt"/>
              </a:rPr>
              <a:t/>
            </a:r>
            <a:br>
              <a:rPr lang="en-US" b="1" dirty="0">
                <a:latin typeface="+mn-lt"/>
              </a:rPr>
            </a:br>
            <a:endParaRPr lang="en-US" b="1" dirty="0">
              <a:latin typeface="+mn-lt"/>
            </a:endParaRPr>
          </a:p>
        </p:txBody>
      </p:sp>
      <p:sp>
        <p:nvSpPr>
          <p:cNvPr id="3" name="Symbol zastępczy zawartości 2"/>
          <p:cNvSpPr>
            <a:spLocks noGrp="1"/>
          </p:cNvSpPr>
          <p:nvPr>
            <p:ph idx="1"/>
          </p:nvPr>
        </p:nvSpPr>
        <p:spPr>
          <a:xfrm>
            <a:off x="838200" y="1214202"/>
            <a:ext cx="10515600" cy="5531371"/>
          </a:xfrm>
        </p:spPr>
        <p:txBody>
          <a:bodyPr>
            <a:normAutofit fontScale="77500" lnSpcReduction="20000"/>
          </a:bodyPr>
          <a:lstStyle/>
          <a:p>
            <a:pPr>
              <a:lnSpc>
                <a:spcPct val="120000"/>
              </a:lnSpc>
            </a:pPr>
            <a:r>
              <a:rPr lang="ka-GE" b="1" i="1" dirty="0">
                <a:solidFill>
                  <a:srgbClr val="FF0000"/>
                </a:solidFill>
              </a:rPr>
              <a:t>დისციპლინა თანაბრად მნიშვნელოვანია, აქვს თუ არა ბავშვს განსაკუთრებული საჭიროებები.</a:t>
            </a:r>
            <a:endParaRPr lang="pl-PL" b="1" i="1" dirty="0">
              <a:solidFill>
                <a:srgbClr val="FF0000"/>
              </a:solidFill>
            </a:endParaRPr>
          </a:p>
          <a:p>
            <a:pPr>
              <a:lnSpc>
                <a:spcPct val="120000"/>
              </a:lnSpc>
            </a:pPr>
            <a:r>
              <a:rPr lang="ka-GE" b="1" i="1" dirty="0"/>
              <a:t>სინამდვილეში, ბავშვები, რომლებსაც უჭირთ სწავლა, ძალიან კარგად რეაგირებენ დისციპლინასა და სტრუქტურაზე. მაგრამ ამისათვის, უფროსებმა პრიორიტეტად უნდა დააყენონ დისციპლინა და იყვნენ </a:t>
            </a:r>
            <a:r>
              <a:rPr lang="ka-GE" b="1" i="1" dirty="0" smtClean="0"/>
              <a:t>თანმიმდევრულნი. </a:t>
            </a:r>
            <a:endParaRPr lang="en-US" b="1" i="1" dirty="0"/>
          </a:p>
          <a:p>
            <a:pPr>
              <a:lnSpc>
                <a:spcPct val="120000"/>
              </a:lnSpc>
            </a:pPr>
            <a:r>
              <a:rPr lang="ka-GE" b="1" i="1" dirty="0"/>
              <a:t>ბავშვების </a:t>
            </a:r>
            <a:r>
              <a:rPr lang="ka-GE" b="1" i="1" dirty="0" smtClean="0"/>
              <a:t>დისციპლინა გულისხმობს სტანდარტების დადგენას- </a:t>
            </a:r>
            <a:r>
              <a:rPr lang="ka-GE" b="1" i="1" dirty="0"/>
              <a:t>იქნება ეს დილის რუტინის დაწესება თუ </a:t>
            </a:r>
            <a:r>
              <a:rPr lang="ka-GE" b="1" i="1" dirty="0" smtClean="0"/>
              <a:t>მეცადინეობის დროს ქცევა. </a:t>
            </a:r>
            <a:r>
              <a:rPr lang="ka-GE" b="1" i="1" dirty="0" smtClean="0">
                <a:solidFill>
                  <a:srgbClr val="FF0000"/>
                </a:solidFill>
              </a:rPr>
              <a:t>ყველა </a:t>
            </a:r>
            <a:r>
              <a:rPr lang="ka-GE" b="1" i="1" dirty="0">
                <a:solidFill>
                  <a:srgbClr val="FF0000"/>
                </a:solidFill>
              </a:rPr>
              <a:t>ბავშვს, განურჩევლად მათი საჭიროებისა და შესაძლებლობებისა, სწყურია ეს თანმიმდევრულობა</a:t>
            </a:r>
            <a:r>
              <a:rPr lang="ka-GE" b="1" i="1" dirty="0"/>
              <a:t>. როდესაც მათ </a:t>
            </a:r>
            <a:r>
              <a:rPr lang="ka-GE" b="1" i="1" dirty="0" smtClean="0"/>
              <a:t>იციან თუ  </a:t>
            </a:r>
            <a:r>
              <a:rPr lang="ka-GE" b="1" i="1" dirty="0"/>
              <a:t>რა მოხდება </a:t>
            </a:r>
            <a:r>
              <a:rPr lang="ka-GE" b="1" i="1" dirty="0" smtClean="0"/>
              <a:t>დღის განმავლობაში, თავს </a:t>
            </a:r>
            <a:r>
              <a:rPr lang="ka-GE" b="1" i="1" dirty="0"/>
              <a:t>თავდაჯერებულად და უსაფრთხოდ გრძნობენ</a:t>
            </a:r>
            <a:r>
              <a:rPr lang="ka-GE" b="1" i="1" dirty="0" smtClean="0"/>
              <a:t>.</a:t>
            </a:r>
            <a:endParaRPr lang="en-US" b="1" i="1" dirty="0" smtClean="0"/>
          </a:p>
          <a:p>
            <a:pPr>
              <a:lnSpc>
                <a:spcPct val="120000"/>
              </a:lnSpc>
            </a:pPr>
            <a:r>
              <a:rPr lang="ka-GE" b="1" i="1" dirty="0"/>
              <a:t>დიახ, ისინი შეამოწმებენ ამ </a:t>
            </a:r>
            <a:r>
              <a:rPr lang="ka-GE" b="1" i="1" dirty="0" smtClean="0"/>
              <a:t>სტანდარტებს </a:t>
            </a:r>
            <a:r>
              <a:rPr lang="ka-GE" b="1" i="1" dirty="0"/>
              <a:t>- ყველა ბავშვი ამას აკეთებს. მაგრამ თქვენი გადასაწყვეტია, დაადასტუროთ, რომ ეს სტანდარტები მნიშვნელოვანია და </a:t>
            </a:r>
            <a:r>
              <a:rPr lang="ka-GE" b="1" i="1" dirty="0" smtClean="0">
                <a:solidFill>
                  <a:srgbClr val="FF0000"/>
                </a:solidFill>
              </a:rPr>
              <a:t>აგრძნობინოთ </a:t>
            </a:r>
            <a:r>
              <a:rPr lang="ka-GE" b="1" i="1" dirty="0">
                <a:solidFill>
                  <a:srgbClr val="FF0000"/>
                </a:solidFill>
              </a:rPr>
              <a:t>ბავშვს, რომ </a:t>
            </a:r>
            <a:r>
              <a:rPr lang="ka-GE" b="1" i="1" dirty="0" smtClean="0">
                <a:solidFill>
                  <a:srgbClr val="FF0000"/>
                </a:solidFill>
              </a:rPr>
              <a:t>გჯერათ</a:t>
            </a:r>
            <a:r>
              <a:rPr lang="ka-GE" b="1" i="1" dirty="0">
                <a:solidFill>
                  <a:srgbClr val="FF0000"/>
                </a:solidFill>
              </a:rPr>
              <a:t> </a:t>
            </a:r>
            <a:r>
              <a:rPr lang="ka-GE" b="1" i="1" dirty="0" smtClean="0">
                <a:solidFill>
                  <a:srgbClr val="FF0000"/>
                </a:solidFill>
              </a:rPr>
              <a:t> ის მიყვება მათ. </a:t>
            </a:r>
            <a:endParaRPr lang="en-US" dirty="0">
              <a:solidFill>
                <a:srgbClr val="FF0000"/>
              </a:solidFill>
            </a:endParaRPr>
          </a:p>
        </p:txBody>
      </p:sp>
    </p:spTree>
    <p:extLst>
      <p:ext uri="{BB962C8B-B14F-4D97-AF65-F5344CB8AC3E}">
        <p14:creationId xmlns:p14="http://schemas.microsoft.com/office/powerpoint/2010/main" val="41836362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b="1" dirty="0" smtClean="0">
                <a:latin typeface="Arial" panose="020B0604020202020204" pitchFamily="34" charset="0"/>
                <a:cs typeface="Arial" panose="020B0604020202020204" pitchFamily="34" charset="0"/>
              </a:rPr>
              <a:t>შ</a:t>
            </a:r>
            <a:r>
              <a:rPr lang="ka-GE" b="1" dirty="0" smtClean="0">
                <a:latin typeface="Arial" panose="020B0604020202020204" pitchFamily="34" charset="0"/>
                <a:cs typeface="Arial" panose="020B0604020202020204" pitchFamily="34" charset="0"/>
              </a:rPr>
              <a:t>ეიცნოთ ბავშვის სპეციალური საჭიროება</a:t>
            </a:r>
            <a:r>
              <a:rPr lang="en-US" dirty="0"/>
              <a:t/>
            </a:r>
            <a:br>
              <a:rPr lang="en-US" dirty="0"/>
            </a:br>
            <a:endParaRPr lang="en-US" dirty="0"/>
          </a:p>
        </p:txBody>
      </p:sp>
      <p:sp>
        <p:nvSpPr>
          <p:cNvPr id="3" name="Symbol zastępczy zawartości 2"/>
          <p:cNvSpPr>
            <a:spLocks noGrp="1"/>
          </p:cNvSpPr>
          <p:nvPr>
            <p:ph idx="1"/>
          </p:nvPr>
        </p:nvSpPr>
        <p:spPr>
          <a:xfrm>
            <a:off x="614598" y="1244184"/>
            <a:ext cx="11257104" cy="5261547"/>
          </a:xfrm>
        </p:spPr>
        <p:txBody>
          <a:bodyPr>
            <a:normAutofit fontScale="70000" lnSpcReduction="20000"/>
          </a:bodyPr>
          <a:lstStyle/>
          <a:p>
            <a:pPr>
              <a:lnSpc>
                <a:spcPct val="120000"/>
              </a:lnSpc>
            </a:pPr>
            <a:r>
              <a:rPr lang="ka-GE" dirty="0" smtClean="0"/>
              <a:t>ბავშვის</a:t>
            </a:r>
            <a:r>
              <a:rPr lang="en-US" dirty="0" smtClean="0"/>
              <a:t> </a:t>
            </a:r>
            <a:r>
              <a:rPr lang="ka-GE" dirty="0"/>
              <a:t>ქცევის გასაგებად, თქვენ უნდა გესმოდეთ რა </a:t>
            </a:r>
            <a:r>
              <a:rPr lang="ka-GE" dirty="0" smtClean="0"/>
              <a:t>ახდენს გავლენას მის ქცევაზე </a:t>
            </a:r>
            <a:r>
              <a:rPr lang="ka-GE" dirty="0"/>
              <a:t>- მათ შორის მის მდგომარეობაზე. არ აქვს მნიშვნელობა რა გამოწვევის წინაშე აღმოჩნდება ბავშვი, შეეცადეთ რაც შეიძლება მეტი </a:t>
            </a:r>
            <a:r>
              <a:rPr lang="ka-GE" dirty="0" smtClean="0"/>
              <a:t>გაიგოთ </a:t>
            </a:r>
            <a:r>
              <a:rPr lang="ka-GE" dirty="0"/>
              <a:t>სამედიცინო, ქცევითი და ფსიქოლოგიური ფაქტორების შესახებ, რომლებიც გავლენას ახდენენ მის განვითარებაზე</a:t>
            </a:r>
            <a:r>
              <a:rPr lang="ka-GE" dirty="0" smtClean="0"/>
              <a:t>.</a:t>
            </a:r>
          </a:p>
          <a:p>
            <a:pPr>
              <a:lnSpc>
                <a:spcPct val="120000"/>
              </a:lnSpc>
            </a:pPr>
            <a:r>
              <a:rPr lang="ka-GE" dirty="0"/>
              <a:t>წაიკითხეთ </a:t>
            </a:r>
            <a:r>
              <a:rPr lang="ka-GE" dirty="0" smtClean="0"/>
              <a:t>ყველაფრი ბავშის მდგომარეობის </a:t>
            </a:r>
            <a:r>
              <a:rPr lang="ka-GE" dirty="0"/>
              <a:t>შესახებ, </a:t>
            </a:r>
            <a:r>
              <a:rPr lang="ka-GE" dirty="0" smtClean="0"/>
              <a:t>განსაკუთრებით რაც </a:t>
            </a:r>
            <a:r>
              <a:rPr lang="ka-GE" dirty="0"/>
              <a:t>არ გესმით. ესაუბრეთ ბავშვის საგანმანათლებლო და </a:t>
            </a:r>
            <a:r>
              <a:rPr lang="ka-GE" dirty="0" smtClean="0"/>
              <a:t>მზრუნველი </a:t>
            </a:r>
            <a:r>
              <a:rPr lang="ka-GE" dirty="0"/>
              <a:t>გუნდის წევრებს და სხვა მშობლებს (განსაკუთრებით მათ, </a:t>
            </a:r>
            <a:r>
              <a:rPr lang="ka-GE" dirty="0" smtClean="0"/>
              <a:t>ვის შვილებსაც აქვთ </a:t>
            </a:r>
            <a:r>
              <a:rPr lang="ka-GE" dirty="0"/>
              <a:t>მსგავსი პრობლემები), რათა დაგეხმარონ </a:t>
            </a:r>
            <a:r>
              <a:rPr lang="ka-GE" dirty="0" smtClean="0"/>
              <a:t>დაადგინოთ, </a:t>
            </a:r>
            <a:r>
              <a:rPr lang="ka-GE" dirty="0"/>
              <a:t>არის თუ არა ბავშვის რთული ქცევა ტიპიური ან დაკავშირებული მის ინდივიდუალურ </a:t>
            </a:r>
            <a:r>
              <a:rPr lang="ka-GE" dirty="0" smtClean="0"/>
              <a:t>გამოწვევებთან</a:t>
            </a:r>
            <a:r>
              <a:rPr lang="en-US" dirty="0" smtClean="0"/>
              <a:t>. </a:t>
            </a:r>
            <a:endParaRPr lang="pl-PL" dirty="0"/>
          </a:p>
          <a:p>
            <a:pPr>
              <a:lnSpc>
                <a:spcPct val="120000"/>
              </a:lnSpc>
            </a:pPr>
            <a:r>
              <a:rPr lang="ka-GE" dirty="0"/>
              <a:t>თუ გიჭირთ უფროსების პოვნა, </a:t>
            </a:r>
            <a:r>
              <a:rPr lang="ka-GE" dirty="0" smtClean="0"/>
              <a:t>რომლებთაც ყავთ მსგავსი </a:t>
            </a:r>
            <a:r>
              <a:rPr lang="ka-GE" dirty="0"/>
              <a:t>გამოწვევების მქონე </a:t>
            </a:r>
            <a:r>
              <a:rPr lang="ka-GE" dirty="0" smtClean="0"/>
              <a:t>ბავშვი, </a:t>
            </a:r>
            <a:r>
              <a:rPr lang="ka-GE" dirty="0"/>
              <a:t>იფიქრეთ მასწავლებლებისთვის, სპეციალური საჭიროებების მქონე ბავშვების </a:t>
            </a:r>
            <a:r>
              <a:rPr lang="ka-GE" dirty="0" smtClean="0"/>
              <a:t>ოჯახებისთვის ონლაინ </a:t>
            </a:r>
            <a:r>
              <a:rPr lang="ka-GE" dirty="0"/>
              <a:t>მხარდაჭერის ან ადვოკატირების </a:t>
            </a:r>
            <a:r>
              <a:rPr lang="ka-GE" dirty="0" smtClean="0"/>
              <a:t>ჯგუფებზე. </a:t>
            </a:r>
            <a:r>
              <a:rPr lang="ka-GE" dirty="0"/>
              <a:t>მას შემდეგ რაც გაიგებთ, რა არის ტიპიური ქცევა ბავშვის ასაკისა და ჯანმრთელობის გამოწვევებისთვის, შეგიძლიათ შექმნათ რეალისტური ქცევითი მოლოდინები.</a:t>
            </a:r>
          </a:p>
          <a:p>
            <a:pPr>
              <a:lnSpc>
                <a:spcPct val="120000"/>
              </a:lnSpc>
            </a:pPr>
            <a:r>
              <a:rPr lang="ka-GE" dirty="0"/>
              <a:t>სოციალურ ქსელებში ბევრი ასეთი ჯგუფია.</a:t>
            </a:r>
            <a:endParaRPr lang="en-US" dirty="0"/>
          </a:p>
        </p:txBody>
      </p:sp>
    </p:spTree>
    <p:extLst>
      <p:ext uri="{BB962C8B-B14F-4D97-AF65-F5344CB8AC3E}">
        <p14:creationId xmlns:p14="http://schemas.microsoft.com/office/powerpoint/2010/main" val="2854516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38200" y="301279"/>
            <a:ext cx="10515600" cy="1325563"/>
          </a:xfrm>
        </p:spPr>
        <p:txBody>
          <a:bodyPr/>
          <a:lstStyle/>
          <a:p>
            <a:r>
              <a:rPr lang="ka-GE" b="1" dirty="0">
                <a:latin typeface="Arial" panose="020B0604020202020204" pitchFamily="34" charset="0"/>
                <a:cs typeface="Arial" panose="020B0604020202020204" pitchFamily="34" charset="0"/>
              </a:rPr>
              <a:t>მოლოდინების განსაზღვრა</a:t>
            </a:r>
            <a:endParaRPr lang="en-US" dirty="0"/>
          </a:p>
        </p:txBody>
      </p:sp>
      <p:sp>
        <p:nvSpPr>
          <p:cNvPr id="3" name="Symbol zastępczy zawartości 2"/>
          <p:cNvSpPr>
            <a:spLocks noGrp="1"/>
          </p:cNvSpPr>
          <p:nvPr>
            <p:ph idx="1"/>
          </p:nvPr>
        </p:nvSpPr>
        <p:spPr>
          <a:xfrm>
            <a:off x="838200" y="1825625"/>
            <a:ext cx="6596921" cy="4351338"/>
          </a:xfrm>
        </p:spPr>
        <p:txBody>
          <a:bodyPr/>
          <a:lstStyle/>
          <a:p>
            <a:r>
              <a:rPr lang="ka-GE" dirty="0"/>
              <a:t>წესების და დისციპლინის დაწესება ნებისმიერი მასწავლებლისთვის გამოწვევაა.</a:t>
            </a:r>
          </a:p>
          <a:p>
            <a:r>
              <a:rPr lang="ka-GE" dirty="0"/>
              <a:t>ასე რომ, </a:t>
            </a:r>
            <a:r>
              <a:rPr lang="ka-GE" dirty="0" smtClean="0"/>
              <a:t>შეინარჩუნეთ </a:t>
            </a:r>
            <a:r>
              <a:rPr lang="ka-GE" dirty="0"/>
              <a:t>თქვენი ქცევის გეგმა </a:t>
            </a:r>
            <a:r>
              <a:rPr lang="ka-GE" dirty="0" smtClean="0"/>
              <a:t>მარტივი სახით </a:t>
            </a:r>
            <a:r>
              <a:rPr lang="ka-GE" dirty="0"/>
              <a:t>და იმუშავეთ ერთ გამოწვევაზე.</a:t>
            </a:r>
          </a:p>
          <a:p>
            <a:r>
              <a:rPr lang="ka-GE" dirty="0"/>
              <a:t>და როცა ბავშვი </a:t>
            </a:r>
            <a:r>
              <a:rPr lang="ka-GE" dirty="0" smtClean="0"/>
              <a:t>ქცევით  </a:t>
            </a:r>
            <a:r>
              <a:rPr lang="ka-GE" dirty="0"/>
              <a:t>ერთ-ერთ მიზანს აღწევს, მას შეუძლია იბრძოლოს </a:t>
            </a:r>
            <a:r>
              <a:rPr lang="ka-GE" dirty="0" smtClean="0"/>
              <a:t>შემდეგისთვის.</a:t>
            </a:r>
            <a:endParaRPr lang="en-US" dirty="0"/>
          </a:p>
        </p:txBody>
      </p:sp>
    </p:spTree>
    <p:extLst>
      <p:ext uri="{BB962C8B-B14F-4D97-AF65-F5344CB8AC3E}">
        <p14:creationId xmlns:p14="http://schemas.microsoft.com/office/powerpoint/2010/main" val="24713804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946484" y="100431"/>
            <a:ext cx="10515600" cy="1325563"/>
          </a:xfrm>
        </p:spPr>
        <p:txBody>
          <a:bodyPr/>
          <a:lstStyle/>
          <a:p>
            <a:r>
              <a:rPr lang="ka-GE" b="1" dirty="0">
                <a:latin typeface="Arial" panose="020B0604020202020204" pitchFamily="34" charset="0"/>
                <a:cs typeface="Arial" panose="020B0604020202020204" pitchFamily="34" charset="0"/>
              </a:rPr>
              <a:t>გამოიყენეთ ჯილდოები და </a:t>
            </a:r>
            <a:r>
              <a:rPr lang="ka-GE" b="1" dirty="0" smtClean="0">
                <a:latin typeface="Arial" panose="020B0604020202020204" pitchFamily="34" charset="0"/>
                <a:cs typeface="Arial" panose="020B0604020202020204" pitchFamily="34" charset="0"/>
              </a:rPr>
              <a:t>წახალისება</a:t>
            </a:r>
            <a:endParaRPr lang="en-US" dirty="0">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838200" y="1330924"/>
            <a:ext cx="10515600" cy="5054886"/>
          </a:xfrm>
        </p:spPr>
        <p:txBody>
          <a:bodyPr>
            <a:noAutofit/>
          </a:bodyPr>
          <a:lstStyle/>
          <a:p>
            <a:pPr>
              <a:lnSpc>
                <a:spcPct val="120000"/>
              </a:lnSpc>
            </a:pPr>
            <a:r>
              <a:rPr lang="ka-GE" sz="1800" dirty="0"/>
              <a:t>იმუშავეთ </a:t>
            </a:r>
            <a:r>
              <a:rPr lang="ka-GE" sz="1800" dirty="0" smtClean="0"/>
              <a:t>სისტემით, </a:t>
            </a:r>
            <a:r>
              <a:rPr lang="ka-GE" sz="1800" dirty="0"/>
              <a:t>რომელიც მოიცავს ჯილდოებს (დადებით გაძლიერებას) კარგი ქცევისთვის და ბუნებრივ შედეგებს ცუდი ქცევისთვის. ბუნებრივი შედეგები არის სასჯელები, რომლებიც პირდაპირ კავშირშია ქცევასთან. მაგალითად, თუ ბავშვი საჭმელს ისვრის, </a:t>
            </a:r>
            <a:r>
              <a:rPr lang="ka-GE" sz="1800" dirty="0" smtClean="0"/>
              <a:t>მოაშორებთ თეფშს. </a:t>
            </a:r>
            <a:endParaRPr lang="ka-GE" sz="1800" dirty="0"/>
          </a:p>
          <a:p>
            <a:pPr>
              <a:lnSpc>
                <a:spcPct val="120000"/>
              </a:lnSpc>
            </a:pPr>
            <a:r>
              <a:rPr lang="ka-GE" sz="1800" dirty="0"/>
              <a:t>მაგრამ ყველა ბავშვი არ რეაგირებს ბუნებრივ შედეგებზე, ასე რომ თქვენ შეიძლება დაგჭირდეთ შედეგის შედარება ბავშვის ღირებულებებთან. მაგალითად, აუტიზმის მქონე ბავშვს, რომელსაც უყვარს მარტოობა, </a:t>
            </a:r>
            <a:r>
              <a:rPr lang="ka-GE" sz="1800" dirty="0" smtClean="0"/>
              <a:t>და რომლისთვისაც ე.წ. „ტაიმ-აუტი“ წახალისებაა ამის ნაცვლად შეიძლება, ჩამოაცილოთ საყვარელ სათამაშოს </a:t>
            </a:r>
            <a:r>
              <a:rPr lang="ka-GE" sz="1800" dirty="0"/>
              <a:t>ან ვიდეო </a:t>
            </a:r>
            <a:r>
              <a:rPr lang="ka-GE" sz="1800" dirty="0" smtClean="0"/>
              <a:t>თამაშს </a:t>
            </a:r>
            <a:r>
              <a:rPr lang="ka-GE" sz="1800" dirty="0"/>
              <a:t>გარკვეული პერიოდის განმავლობაში.</a:t>
            </a:r>
          </a:p>
          <a:p>
            <a:pPr>
              <a:lnSpc>
                <a:spcPct val="120000"/>
              </a:lnSpc>
            </a:pPr>
            <a:r>
              <a:rPr lang="ka-GE" sz="1800" dirty="0"/>
              <a:t>მას შემდეგ, რაც </a:t>
            </a:r>
            <a:r>
              <a:rPr lang="ka-GE" sz="1800" dirty="0" smtClean="0"/>
              <a:t>შენიშვნა მიეცით ბავშვს </a:t>
            </a:r>
            <a:r>
              <a:rPr lang="ka-GE" sz="1800" dirty="0"/>
              <a:t>რაიმეს არასწორად ჩადენის გამო, შესთავაზეთ </a:t>
            </a:r>
            <a:r>
              <a:rPr lang="ka-GE" sz="1800" dirty="0" smtClean="0"/>
              <a:t>ალტერნატიული </a:t>
            </a:r>
            <a:r>
              <a:rPr lang="ka-GE" sz="1800" dirty="0"/>
              <a:t>ქცევა. ასე რომ, თუ ბავშვი ზედმეტად ხმამაღლა საუბრობს ან </a:t>
            </a:r>
            <a:r>
              <a:rPr lang="ka-GE" sz="1800" dirty="0" smtClean="0"/>
              <a:t>გირტყამთ რომ </a:t>
            </a:r>
            <a:r>
              <a:rPr lang="ka-GE" sz="1800" dirty="0"/>
              <a:t>ყურადღება </a:t>
            </a:r>
            <a:r>
              <a:rPr lang="ka-GE" sz="1800" dirty="0" smtClean="0"/>
              <a:t>მიიქციოს, </a:t>
            </a:r>
            <a:r>
              <a:rPr lang="ka-GE" sz="1800" dirty="0"/>
              <a:t>იმუშავეთ </a:t>
            </a:r>
            <a:r>
              <a:rPr lang="ka-GE" sz="1800" dirty="0" smtClean="0"/>
              <a:t>ამ ქცევის სათანადო ქცევით ჩანაცვლებაზე.  მაგალითად გითხრათ ან მიგანიშნოთ - “დამეხმარე“ , ან მიიპყროს </a:t>
            </a:r>
            <a:r>
              <a:rPr lang="ka-GE" sz="1800" dirty="0"/>
              <a:t>თქვენი ყურადღება </a:t>
            </a:r>
            <a:r>
              <a:rPr lang="ka-GE" sz="1800" dirty="0" smtClean="0"/>
              <a:t>მხარზე ხელის დადებით. </a:t>
            </a:r>
            <a:endParaRPr lang="ka-GE" sz="1800" dirty="0"/>
          </a:p>
          <a:p>
            <a:pPr>
              <a:lnSpc>
                <a:spcPct val="120000"/>
              </a:lnSpc>
            </a:pPr>
            <a:r>
              <a:rPr lang="ka-GE" sz="1800" dirty="0"/>
              <a:t>აქტიური იგნორირება კარგი შედეგია არასწორი ქცევისთვის, რომელიც თქვენი ყურადღების მიქცევას ისახავს მიზნად. ეს ნიშნავს, </a:t>
            </a:r>
            <a:r>
              <a:rPr lang="ka-GE" sz="1800" dirty="0" smtClean="0"/>
              <a:t>არ წაახალისოთ </a:t>
            </a:r>
            <a:r>
              <a:rPr lang="ka-GE" sz="1800" dirty="0"/>
              <a:t>ცუდი საქციელი თქვენი </a:t>
            </a:r>
            <a:r>
              <a:rPr lang="ka-GE" sz="1800" dirty="0" smtClean="0"/>
              <a:t>ყურადღებით.</a:t>
            </a:r>
            <a:endParaRPr lang="en-US" sz="1800" i="1" dirty="0"/>
          </a:p>
        </p:txBody>
      </p:sp>
    </p:spTree>
    <p:extLst>
      <p:ext uri="{BB962C8B-B14F-4D97-AF65-F5344CB8AC3E}">
        <p14:creationId xmlns:p14="http://schemas.microsoft.com/office/powerpoint/2010/main" val="162952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ka-GE" b="1" dirty="0">
                <a:latin typeface="Arial" panose="020B0604020202020204" pitchFamily="34" charset="0"/>
                <a:cs typeface="Arial" panose="020B0604020202020204" pitchFamily="34" charset="0"/>
              </a:rPr>
              <a:t>გამოიყენეთ </a:t>
            </a:r>
            <a:r>
              <a:rPr lang="ka-GE" b="1" dirty="0" smtClean="0">
                <a:latin typeface="Arial" panose="020B0604020202020204" pitchFamily="34" charset="0"/>
                <a:cs typeface="Arial" panose="020B0604020202020204" pitchFamily="34" charset="0"/>
              </a:rPr>
              <a:t>მკაფიო </a:t>
            </a:r>
            <a:r>
              <a:rPr lang="ka-GE" b="1" dirty="0">
                <a:latin typeface="Arial" panose="020B0604020202020204" pitchFamily="34" charset="0"/>
                <a:cs typeface="Arial" panose="020B0604020202020204" pitchFamily="34" charset="0"/>
              </a:rPr>
              <a:t>და მარტივი შეტყობინებები</a:t>
            </a:r>
            <a:endParaRPr lang="en-US" b="1" dirty="0">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838199" y="1825625"/>
            <a:ext cx="11009243" cy="4800462"/>
          </a:xfrm>
        </p:spPr>
        <p:txBody>
          <a:bodyPr>
            <a:normAutofit fontScale="85000" lnSpcReduction="20000"/>
          </a:bodyPr>
          <a:lstStyle/>
          <a:p>
            <a:pPr>
              <a:lnSpc>
                <a:spcPct val="120000"/>
              </a:lnSpc>
            </a:pPr>
            <a:r>
              <a:rPr lang="ka-GE" dirty="0"/>
              <a:t>აცნობეთ ბავშვს თქვენი მოლოდინები მარტივი გზით.</a:t>
            </a:r>
          </a:p>
          <a:p>
            <a:pPr>
              <a:lnSpc>
                <a:spcPct val="120000"/>
              </a:lnSpc>
            </a:pPr>
            <a:r>
              <a:rPr lang="ka-GE" dirty="0"/>
              <a:t>სპეციალური საჭიროებების მქონე </a:t>
            </a:r>
            <a:r>
              <a:rPr lang="ka-GE" dirty="0" smtClean="0"/>
              <a:t>ბავშვებთან შესაძლოა მეტი ძალისხმევა დაგჭირდეთ, ვიდრე უბრალოდ თქმა. შესაძლოა </a:t>
            </a:r>
            <a:r>
              <a:rPr lang="ka-GE" dirty="0"/>
              <a:t>დაგჭირდეთ სურათების, როლური თამაშების ან ჟესტების გამოყენება, რათა დარწმუნდეთ, რომ ბავშვმა იცის, რისკენ </a:t>
            </a:r>
            <a:r>
              <a:rPr lang="ka-GE" dirty="0" smtClean="0"/>
              <a:t>ისწრაფვის.</a:t>
            </a:r>
            <a:endParaRPr lang="ka-GE" dirty="0"/>
          </a:p>
          <a:p>
            <a:pPr>
              <a:lnSpc>
                <a:spcPct val="120000"/>
              </a:lnSpc>
            </a:pPr>
            <a:r>
              <a:rPr lang="ka-GE" dirty="0" smtClean="0"/>
              <a:t>შეინარჩუნეთ მარტივი, მკაფიო და თანმიმდევრული </a:t>
            </a:r>
            <a:r>
              <a:rPr lang="ka-GE" dirty="0"/>
              <a:t>ვერბალური და ვიზუალური </a:t>
            </a:r>
            <a:r>
              <a:rPr lang="ka-GE" dirty="0" smtClean="0"/>
              <a:t>ენა.</a:t>
            </a:r>
            <a:endParaRPr lang="ka-GE" dirty="0"/>
          </a:p>
          <a:p>
            <a:pPr>
              <a:lnSpc>
                <a:spcPct val="120000"/>
              </a:lnSpc>
            </a:pPr>
            <a:r>
              <a:rPr lang="ka-GE" dirty="0"/>
              <a:t>რაც შეიძლება მარტივად ახსენით </a:t>
            </a:r>
            <a:r>
              <a:rPr lang="ka-GE" dirty="0" smtClean="0"/>
              <a:t>როგორ ქცევას მოელით მათგან.</a:t>
            </a:r>
            <a:endParaRPr lang="ka-GE" dirty="0"/>
          </a:p>
          <a:p>
            <a:pPr>
              <a:lnSpc>
                <a:spcPct val="120000"/>
              </a:lnSpc>
            </a:pPr>
            <a:r>
              <a:rPr lang="ka-GE" dirty="0"/>
              <a:t>თანმიმდევრულობა არის მთავარი, ასე რომ დარწმუნდით, რომ სხვა </a:t>
            </a:r>
            <a:r>
              <a:rPr lang="ka-GE" dirty="0" smtClean="0"/>
              <a:t>ზრდასრულები </a:t>
            </a:r>
            <a:r>
              <a:rPr lang="ka-GE" dirty="0"/>
              <a:t>და განსაკუთრებით სხვა მასწავლებლები ყველანი </a:t>
            </a:r>
            <a:r>
              <a:rPr lang="ka-GE" dirty="0" smtClean="0"/>
              <a:t>იყენებენ ერთსა და იმავე გზავნილებს.</a:t>
            </a:r>
            <a:endParaRPr lang="en-US" dirty="0"/>
          </a:p>
        </p:txBody>
      </p:sp>
    </p:spTree>
    <p:extLst>
      <p:ext uri="{BB962C8B-B14F-4D97-AF65-F5344CB8AC3E}">
        <p14:creationId xmlns:p14="http://schemas.microsoft.com/office/powerpoint/2010/main" val="6860836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74295" y="0"/>
            <a:ext cx="10515600" cy="1325563"/>
          </a:xfrm>
        </p:spPr>
        <p:txBody>
          <a:bodyPr/>
          <a:lstStyle/>
          <a:p>
            <a:r>
              <a:rPr lang="ka-GE" b="1" dirty="0" smtClean="0">
                <a:latin typeface="Arial" panose="020B0604020202020204" pitchFamily="34" charset="0"/>
                <a:cs typeface="Arial" panose="020B0604020202020204" pitchFamily="34" charset="0"/>
              </a:rPr>
              <a:t>შეაქეთ</a:t>
            </a:r>
            <a:endParaRPr lang="en-US" dirty="0"/>
          </a:p>
        </p:txBody>
      </p:sp>
      <p:sp>
        <p:nvSpPr>
          <p:cNvPr id="3" name="Symbol zastępczy zawartości 2"/>
          <p:cNvSpPr>
            <a:spLocks noGrp="1"/>
          </p:cNvSpPr>
          <p:nvPr>
            <p:ph idx="1"/>
          </p:nvPr>
        </p:nvSpPr>
        <p:spPr>
          <a:xfrm>
            <a:off x="674558" y="1289154"/>
            <a:ext cx="10433154" cy="4887809"/>
          </a:xfrm>
        </p:spPr>
        <p:txBody>
          <a:bodyPr>
            <a:normAutofit fontScale="92500"/>
          </a:bodyPr>
          <a:lstStyle/>
          <a:p>
            <a:r>
              <a:rPr lang="ka-GE" dirty="0"/>
              <a:t>წაახალისეთ მიღწევები, შეახსენეთ </a:t>
            </a:r>
            <a:r>
              <a:rPr lang="ka-GE" dirty="0" smtClean="0"/>
              <a:t>მოსწავლეებს </a:t>
            </a:r>
            <a:r>
              <a:rPr lang="ka-GE" dirty="0"/>
              <a:t>იმის შესახებ, თუ რა </a:t>
            </a:r>
            <a:r>
              <a:rPr lang="ka-GE" dirty="0" smtClean="0"/>
              <a:t>შეუძლიათ გააკეთონ </a:t>
            </a:r>
            <a:r>
              <a:rPr lang="ka-GE" dirty="0"/>
              <a:t>თქვენ მიერ დასახული მიზნების მისაღწევად, იქნება ეს სტიკერების მიღება, </a:t>
            </a:r>
            <a:r>
              <a:rPr lang="ka-GE" dirty="0" smtClean="0"/>
              <a:t>ტელეფონით ან კომპიუტერით სარგებლობა თუ </a:t>
            </a:r>
            <a:r>
              <a:rPr lang="ka-GE" dirty="0"/>
              <a:t>საყვარელი სიმღერის მოსმენა.</a:t>
            </a:r>
          </a:p>
          <a:p>
            <a:r>
              <a:rPr lang="ka-GE" dirty="0"/>
              <a:t> </a:t>
            </a:r>
            <a:r>
              <a:rPr lang="ka-GE" dirty="0" smtClean="0"/>
              <a:t>და </a:t>
            </a:r>
            <a:r>
              <a:rPr lang="ka-GE" dirty="0"/>
              <a:t>აუცილებლად შეაქეთ და დააჯილდოვეთ </a:t>
            </a:r>
            <a:r>
              <a:rPr lang="ka-GE" dirty="0" smtClean="0"/>
              <a:t>მოსწავლე ძალისხმევისთვის </a:t>
            </a:r>
            <a:r>
              <a:rPr lang="ka-GE" dirty="0"/>
              <a:t>და ასევე წარმატებისთვის.</a:t>
            </a:r>
          </a:p>
          <a:p>
            <a:r>
              <a:rPr lang="ka-GE" dirty="0"/>
              <a:t>კიდევ ერთი სტრატეგია: ივარჯიშეთ „</a:t>
            </a:r>
            <a:r>
              <a:rPr lang="ka-GE" dirty="0" smtClean="0"/>
              <a:t>დროში“ </a:t>
            </a:r>
            <a:r>
              <a:rPr lang="ka-GE" dirty="0"/>
              <a:t>- როცა </a:t>
            </a:r>
            <a:r>
              <a:rPr lang="ka-GE" dirty="0" smtClean="0"/>
              <a:t>შენიშნავთ მოსწავლე რაღაცას </a:t>
            </a:r>
            <a:r>
              <a:rPr lang="ka-GE" dirty="0"/>
              <a:t>სწორად </a:t>
            </a:r>
            <a:r>
              <a:rPr lang="ka-GE" dirty="0" smtClean="0"/>
              <a:t>აკეთებს, </a:t>
            </a:r>
            <a:r>
              <a:rPr lang="ka-GE" dirty="0"/>
              <a:t>შეაქეთ იგი </a:t>
            </a:r>
            <a:r>
              <a:rPr lang="ka-GE" dirty="0" smtClean="0"/>
              <a:t>ამისთვის მაშინვე, მყისიერად.</a:t>
            </a:r>
            <a:endParaRPr lang="ka-GE" dirty="0"/>
          </a:p>
          <a:p>
            <a:endParaRPr lang="ka-GE" dirty="0"/>
          </a:p>
          <a:p>
            <a:r>
              <a:rPr lang="ka-GE" dirty="0"/>
              <a:t>რაიმეს სწორად </a:t>
            </a:r>
            <a:r>
              <a:rPr lang="ka-GE" dirty="0" smtClean="0"/>
              <a:t>გაკეთებისას ჯილდოს </a:t>
            </a:r>
            <a:r>
              <a:rPr lang="ka-GE" dirty="0"/>
              <a:t>მიღებით, მათ სავარაუდოდ ამის </a:t>
            </a:r>
            <a:r>
              <a:rPr lang="ka-GE" dirty="0" smtClean="0"/>
              <a:t>გამეორების სურვილი გაუჩნდებათ.</a:t>
            </a:r>
            <a:endParaRPr lang="en-US" dirty="0"/>
          </a:p>
        </p:txBody>
      </p:sp>
    </p:spTree>
    <p:extLst>
      <p:ext uri="{BB962C8B-B14F-4D97-AF65-F5344CB8AC3E}">
        <p14:creationId xmlns:p14="http://schemas.microsoft.com/office/powerpoint/2010/main" val="13234948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ka-GE" b="1" dirty="0">
                <a:latin typeface="Arial" panose="020B0604020202020204" pitchFamily="34" charset="0"/>
                <a:cs typeface="Arial" panose="020B0604020202020204" pitchFamily="34" charset="0"/>
              </a:rPr>
              <a:t>ჩამოაყალიბეთ რუტინა</a:t>
            </a:r>
            <a:endParaRPr lang="en-US" dirty="0"/>
          </a:p>
        </p:txBody>
      </p:sp>
      <p:sp>
        <p:nvSpPr>
          <p:cNvPr id="3" name="Symbol zastępczy zawartości 2"/>
          <p:cNvSpPr>
            <a:spLocks noGrp="1"/>
          </p:cNvSpPr>
          <p:nvPr>
            <p:ph idx="1"/>
          </p:nvPr>
        </p:nvSpPr>
        <p:spPr/>
        <p:txBody>
          <a:bodyPr>
            <a:normAutofit fontScale="92500"/>
          </a:bodyPr>
          <a:lstStyle/>
          <a:p>
            <a:r>
              <a:rPr lang="pl-PL" dirty="0" smtClean="0"/>
              <a:t>ს</a:t>
            </a:r>
            <a:r>
              <a:rPr lang="ka-GE" dirty="0" smtClean="0"/>
              <a:t>პეციალური საჭიროების მქონე მოსწავლეები </a:t>
            </a:r>
            <a:r>
              <a:rPr lang="ka-GE" dirty="0"/>
              <a:t>განსაკუთრებით კარგად რეაგირებენ დისციპლინაზე, რომელიც დაფუძნებულია ზუსტად იმის ცოდნაზე, თუ რა მოხდება შემდეგ.</a:t>
            </a:r>
          </a:p>
          <a:p>
            <a:r>
              <a:rPr lang="ka-GE" dirty="0"/>
              <a:t>ამიტომ შეეცადეთ დაიცვან ერთი და იგივე რუტინა ყოველდღე.</a:t>
            </a:r>
          </a:p>
          <a:p>
            <a:r>
              <a:rPr lang="ka-GE" dirty="0"/>
              <a:t>დიაგრამები შეიძლება სასარგებლო იყოს.</a:t>
            </a:r>
          </a:p>
          <a:p>
            <a:r>
              <a:rPr lang="ka-GE" dirty="0"/>
              <a:t>თუ მოსწავლე არის არავერბალური ან პრევერბალური, დახატეთ ნახატები ან გამოიყენეთ სტიკერები, რათა მიუთითოთ რა მოხდება შემდეგ.</a:t>
            </a:r>
          </a:p>
          <a:p>
            <a:r>
              <a:rPr lang="ka-GE" dirty="0"/>
              <a:t>შექმენით რეალისტური განრიგი და წაახალისეთ </a:t>
            </a:r>
            <a:r>
              <a:rPr lang="ka-GE" dirty="0" smtClean="0"/>
              <a:t>მოსწავლის ჩართულობა, </a:t>
            </a:r>
            <a:r>
              <a:rPr lang="ka-GE" dirty="0"/>
              <a:t>საჭიროების შემთხვევაში.</a:t>
            </a:r>
            <a:endParaRPr lang="en-US" dirty="0"/>
          </a:p>
        </p:txBody>
      </p:sp>
    </p:spTree>
    <p:extLst>
      <p:ext uri="{BB962C8B-B14F-4D97-AF65-F5344CB8AC3E}">
        <p14:creationId xmlns:p14="http://schemas.microsoft.com/office/powerpoint/2010/main" val="19416592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ka-GE" b="1" dirty="0">
                <a:latin typeface="Arial" panose="020B0604020202020204" pitchFamily="34" charset="0"/>
                <a:cs typeface="Arial" panose="020B0604020202020204" pitchFamily="34" charset="0"/>
              </a:rPr>
              <a:t>მოაწყეთ </a:t>
            </a:r>
            <a:r>
              <a:rPr lang="ka-GE" b="1" dirty="0" smtClean="0">
                <a:latin typeface="Arial" panose="020B0604020202020204" pitchFamily="34" charset="0"/>
                <a:cs typeface="Arial" panose="020B0604020202020204" pitchFamily="34" charset="0"/>
              </a:rPr>
              <a:t>გარემო, </a:t>
            </a:r>
            <a:r>
              <a:rPr lang="ka-GE" b="1" dirty="0">
                <a:latin typeface="Arial" panose="020B0604020202020204" pitchFamily="34" charset="0"/>
                <a:cs typeface="Arial" panose="020B0604020202020204" pitchFamily="34" charset="0"/>
              </a:rPr>
              <a:t>რათა </a:t>
            </a:r>
            <a:r>
              <a:rPr lang="ka-GE" b="1" dirty="0" smtClean="0">
                <a:latin typeface="Arial" panose="020B0604020202020204" pitchFamily="34" charset="0"/>
                <a:cs typeface="Arial" panose="020B0604020202020204" pitchFamily="34" charset="0"/>
              </a:rPr>
              <a:t>შეამციროთ მოსწავლის </a:t>
            </a:r>
            <a:r>
              <a:rPr lang="ka-GE" b="1" dirty="0">
                <a:latin typeface="Arial" panose="020B0604020202020204" pitchFamily="34" charset="0"/>
                <a:cs typeface="Arial" panose="020B0604020202020204" pitchFamily="34" charset="0"/>
              </a:rPr>
              <a:t>იმედგაცრუება ან სირთულეები</a:t>
            </a:r>
            <a:endParaRPr lang="en-US" b="1" dirty="0">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449451" y="1690688"/>
            <a:ext cx="11026932" cy="4803101"/>
          </a:xfrm>
        </p:spPr>
        <p:txBody>
          <a:bodyPr>
            <a:normAutofit fontScale="85000" lnSpcReduction="20000"/>
          </a:bodyPr>
          <a:lstStyle/>
          <a:p>
            <a:pPr fontAlgn="base">
              <a:lnSpc>
                <a:spcPct val="110000"/>
              </a:lnSpc>
            </a:pPr>
            <a:r>
              <a:rPr lang="ka-GE" dirty="0" smtClean="0"/>
              <a:t>მოსწავლის </a:t>
            </a:r>
            <a:r>
              <a:rPr lang="ka-GE" dirty="0"/>
              <a:t>ქცევითი სირთულეები, რომლებიც შეიძლება </a:t>
            </a:r>
            <a:r>
              <a:rPr lang="ka-GE" dirty="0" smtClean="0"/>
              <a:t>მივიდეს შეუჩერებელ ტირილამდე </a:t>
            </a:r>
            <a:r>
              <a:rPr lang="ka-GE" dirty="0"/>
              <a:t>და თანაკლასელების შეურაცხყოფამდე, შეიძლება იყოს </a:t>
            </a:r>
            <a:r>
              <a:rPr lang="ka-GE" dirty="0" smtClean="0"/>
              <a:t>განპირობებული მისი </a:t>
            </a:r>
            <a:r>
              <a:rPr lang="ka-GE" dirty="0"/>
              <a:t>განსაკუთრებულ </a:t>
            </a:r>
            <a:r>
              <a:rPr lang="ka-GE" dirty="0" smtClean="0"/>
              <a:t>საჭიროებებით გამოწვეული  იმედგაცრუებით</a:t>
            </a:r>
            <a:r>
              <a:rPr lang="ka-GE" dirty="0"/>
              <a:t>.</a:t>
            </a:r>
            <a:r>
              <a:rPr lang="ka-GE" dirty="0" smtClean="0"/>
              <a:t> </a:t>
            </a:r>
            <a:endParaRPr lang="ka-GE" dirty="0"/>
          </a:p>
          <a:p>
            <a:pPr fontAlgn="base">
              <a:lnSpc>
                <a:spcPct val="110000"/>
              </a:lnSpc>
            </a:pPr>
            <a:r>
              <a:rPr lang="ka-GE" dirty="0" smtClean="0"/>
              <a:t>ზოგიერთი მაგალითი:</a:t>
            </a:r>
          </a:p>
          <a:p>
            <a:pPr fontAlgn="base">
              <a:lnSpc>
                <a:spcPct val="110000"/>
              </a:lnSpc>
            </a:pPr>
            <a:r>
              <a:rPr lang="ka-GE" sz="2400" dirty="0" smtClean="0"/>
              <a:t>შეამცირეთ საწერი მასალა, წერის </a:t>
            </a:r>
            <a:r>
              <a:rPr lang="ka-GE" sz="2400" dirty="0"/>
              <a:t>პრობლემის მქონე </a:t>
            </a:r>
            <a:r>
              <a:rPr lang="ka-GE" sz="2400" dirty="0" smtClean="0"/>
              <a:t>მოსწავლეთათვის.</a:t>
            </a:r>
            <a:endParaRPr lang="ka-GE" sz="2400" dirty="0"/>
          </a:p>
          <a:p>
            <a:pPr fontAlgn="base">
              <a:lnSpc>
                <a:spcPct val="110000"/>
              </a:lnSpc>
            </a:pPr>
            <a:r>
              <a:rPr lang="ka-GE" sz="2400" dirty="0" smtClean="0"/>
              <a:t> </a:t>
            </a:r>
            <a:r>
              <a:rPr lang="ka-GE" sz="2400" dirty="0"/>
              <a:t>ხმამაღლა </a:t>
            </a:r>
            <a:r>
              <a:rPr lang="ka-GE" sz="2400" dirty="0" smtClean="0"/>
              <a:t>კითხვისთვის გამოიყენეთ სხვა ალტერნატივა, </a:t>
            </a:r>
            <a:r>
              <a:rPr lang="ka-GE" sz="2400" dirty="0"/>
              <a:t>კითხვის უნარის დარღვევის მქონე </a:t>
            </a:r>
            <a:r>
              <a:rPr lang="ka-GE" sz="2400" dirty="0" smtClean="0"/>
              <a:t>მოსწავლეთათვის.</a:t>
            </a:r>
            <a:endParaRPr lang="ka-GE" sz="2400" dirty="0"/>
          </a:p>
          <a:p>
            <a:pPr fontAlgn="base">
              <a:lnSpc>
                <a:spcPct val="110000"/>
              </a:lnSpc>
            </a:pPr>
            <a:r>
              <a:rPr lang="ka-GE" sz="2400" dirty="0"/>
              <a:t>მოამზადეთ აუტისტი ბავშვი სკოლის რუტინაში ცვლილებებისთვის.</a:t>
            </a:r>
          </a:p>
          <a:p>
            <a:pPr fontAlgn="base">
              <a:lnSpc>
                <a:spcPct val="110000"/>
              </a:lnSpc>
            </a:pPr>
            <a:r>
              <a:rPr lang="ka-GE" sz="2400" dirty="0"/>
              <a:t>მიეცით სმენის </a:t>
            </a:r>
            <a:r>
              <a:rPr lang="ka-GE" sz="2400" dirty="0" smtClean="0"/>
              <a:t>პრობლემის </a:t>
            </a:r>
            <a:r>
              <a:rPr lang="ka-GE" sz="2400" dirty="0"/>
              <a:t>მქონე მოსწავლეს დამატებითი დრო ზეპირად წარმოდგენილი ინფორმაციის დასამუშავებლად.</a:t>
            </a:r>
          </a:p>
          <a:p>
            <a:pPr fontAlgn="base">
              <a:lnSpc>
                <a:spcPct val="110000"/>
              </a:lnSpc>
            </a:pPr>
            <a:r>
              <a:rPr lang="ka-GE" sz="2400" dirty="0"/>
              <a:t>მიეცით მოკლე, მარტივი და მკაფიო ინსტრუქციები მოსწავლეს, რომელიც </a:t>
            </a:r>
            <a:r>
              <a:rPr lang="ka-GE" sz="2400" dirty="0" smtClean="0"/>
              <a:t>ნელი მსწავლელია  </a:t>
            </a:r>
            <a:r>
              <a:rPr lang="ka-GE" sz="2400" dirty="0"/>
              <a:t>ან </a:t>
            </a:r>
            <a:r>
              <a:rPr lang="ka-GE" sz="2400" dirty="0" smtClean="0"/>
              <a:t>კოგნიტური დარღვევა აქვს.</a:t>
            </a:r>
            <a:endParaRPr lang="en-US" sz="2400" dirty="0"/>
          </a:p>
        </p:txBody>
      </p:sp>
    </p:spTree>
    <p:extLst>
      <p:ext uri="{BB962C8B-B14F-4D97-AF65-F5344CB8AC3E}">
        <p14:creationId xmlns:p14="http://schemas.microsoft.com/office/powerpoint/2010/main" val="1509197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122" name="Picture 2" descr="Children With Special Needs: Definition and Challen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115" y="0"/>
            <a:ext cx="10146890" cy="6764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3587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ka-GE" b="1" dirty="0" smtClean="0">
                <a:latin typeface="Arial" panose="020B0604020202020204" pitchFamily="34" charset="0"/>
                <a:cs typeface="Arial" panose="020B0604020202020204" pitchFamily="34" charset="0"/>
              </a:rPr>
              <a:t>დაეხმარეთ მოსწავლეებს შეერიონ დანარჩენ ბავშვებს</a:t>
            </a:r>
            <a:endParaRPr lang="en-US" dirty="0">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1082944" y="2244080"/>
            <a:ext cx="10026112" cy="4351338"/>
          </a:xfrm>
        </p:spPr>
        <p:txBody>
          <a:bodyPr>
            <a:normAutofit/>
          </a:bodyPr>
          <a:lstStyle/>
          <a:p>
            <a:pPr marL="0" indent="0">
              <a:buNone/>
            </a:pPr>
            <a:r>
              <a:rPr lang="ka-GE" dirty="0">
                <a:latin typeface="Arial" panose="020B0604020202020204" pitchFamily="34" charset="0"/>
                <a:cs typeface="Arial" panose="020B0604020202020204" pitchFamily="34" charset="0"/>
              </a:rPr>
              <a:t>იმის გამო, რომ სპეციალური საჭიროებების მქონე მოსწავლე შეიძლება გამოირჩეოდეს ჩვეულებრივ კლასში, მნიშვნელოვანია დაეხმაროთ მას მიკუთვნებულობის გრძნობის </a:t>
            </a:r>
            <a:r>
              <a:rPr lang="ka-GE" dirty="0" smtClean="0">
                <a:latin typeface="Arial" panose="020B0604020202020204" pitchFamily="34" charset="0"/>
                <a:cs typeface="Arial" panose="020B0604020202020204" pitchFamily="34" charset="0"/>
              </a:rPr>
              <a:t>ჩამოყალიბებაში იმით</a:t>
            </a:r>
            <a:r>
              <a:rPr lang="ka-GE" dirty="0">
                <a:latin typeface="Arial" panose="020B0604020202020204" pitchFamily="34" charset="0"/>
                <a:cs typeface="Arial" panose="020B0604020202020204" pitchFamily="34" charset="0"/>
              </a:rPr>
              <a:t>, რომ მოეპყროთ მას, </a:t>
            </a:r>
            <a:r>
              <a:rPr lang="ka-GE" dirty="0" smtClean="0">
                <a:latin typeface="Arial" panose="020B0604020202020204" pitchFamily="34" charset="0"/>
                <a:cs typeface="Arial" panose="020B0604020202020204" pitchFamily="34" charset="0"/>
              </a:rPr>
              <a:t>ისე როგორც დანარჩენ მოსწავლებს კლასში.</a:t>
            </a:r>
            <a:endParaRPr lang="ka-GE" dirty="0">
              <a:latin typeface="Arial" panose="020B0604020202020204" pitchFamily="34" charset="0"/>
              <a:cs typeface="Arial" panose="020B0604020202020204" pitchFamily="34" charset="0"/>
            </a:endParaRPr>
          </a:p>
          <a:p>
            <a:pPr marL="0" indent="0">
              <a:buNone/>
            </a:pPr>
            <a:r>
              <a:rPr lang="ka-GE" dirty="0">
                <a:latin typeface="Arial" panose="020B0604020202020204" pitchFamily="34" charset="0"/>
                <a:cs typeface="Arial" panose="020B0604020202020204" pitchFamily="34" charset="0"/>
              </a:rPr>
              <a:t> </a:t>
            </a:r>
            <a:r>
              <a:rPr lang="ka-GE" dirty="0" smtClean="0">
                <a:latin typeface="Arial" panose="020B0604020202020204" pitchFamily="34" charset="0"/>
                <a:cs typeface="Arial" panose="020B0604020202020204" pitchFamily="34" charset="0"/>
              </a:rPr>
              <a:t>მიეცით </a:t>
            </a:r>
            <a:r>
              <a:rPr lang="ka-GE" dirty="0">
                <a:latin typeface="Arial" panose="020B0604020202020204" pitchFamily="34" charset="0"/>
                <a:cs typeface="Arial" panose="020B0604020202020204" pitchFamily="34" charset="0"/>
              </a:rPr>
              <a:t>მას იგივე პრივილეგიები ან ნივთები, რასაც </a:t>
            </a:r>
            <a:r>
              <a:rPr lang="ka-GE" dirty="0" smtClean="0">
                <a:latin typeface="Arial" panose="020B0604020202020204" pitchFamily="34" charset="0"/>
                <a:cs typeface="Arial" panose="020B0604020202020204" pitchFamily="34" charset="0"/>
              </a:rPr>
              <a:t>აძლევთ სხვა მოსწავლეებს</a:t>
            </a:r>
            <a:r>
              <a:rPr lang="ka-GE" dirty="0">
                <a:latin typeface="Arial" panose="020B0604020202020204" pitchFamily="34" charset="0"/>
                <a:cs typeface="Arial" panose="020B0604020202020204" pitchFamily="34" charset="0"/>
              </a:rPr>
              <a:t>, დარწმუნდით, რომ ჩართეთ იგი თქვენს საკლასო რუტინაში და </a:t>
            </a:r>
            <a:r>
              <a:rPr lang="ka-GE" dirty="0" smtClean="0">
                <a:latin typeface="Arial" panose="020B0604020202020204" pitchFamily="34" charset="0"/>
                <a:cs typeface="Arial" panose="020B0604020202020204" pitchFamily="34" charset="0"/>
              </a:rPr>
              <a:t>რომ შესაძლებლობებიდან გამომდინარე დაიცავს </a:t>
            </a:r>
            <a:r>
              <a:rPr lang="ka-GE" dirty="0">
                <a:latin typeface="Arial" panose="020B0604020202020204" pitchFamily="34" charset="0"/>
                <a:cs typeface="Arial" panose="020B0604020202020204" pitchFamily="34" charset="0"/>
              </a:rPr>
              <a:t>იმავე წესებს, როგორც სხვა </a:t>
            </a:r>
            <a:r>
              <a:rPr lang="ka-GE" dirty="0" smtClean="0">
                <a:latin typeface="Arial" panose="020B0604020202020204" pitchFamily="34" charset="0"/>
                <a:cs typeface="Arial" panose="020B0604020202020204" pitchFamily="34" charset="0"/>
              </a:rPr>
              <a:t>მოსწავლეებიი. </a:t>
            </a:r>
            <a:endParaRPr lang="en-US" dirty="0"/>
          </a:p>
        </p:txBody>
      </p:sp>
    </p:spTree>
    <p:extLst>
      <p:ext uri="{BB962C8B-B14F-4D97-AF65-F5344CB8AC3E}">
        <p14:creationId xmlns:p14="http://schemas.microsoft.com/office/powerpoint/2010/main" val="10720767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971508" cy="1325563"/>
          </a:xfrm>
          <a:solidFill>
            <a:srgbClr val="0070C0"/>
          </a:solidFill>
        </p:spPr>
        <p:txBody>
          <a:bodyPr/>
          <a:lstStyle/>
          <a:p>
            <a:r>
              <a:rPr lang="ka-GE" b="1" dirty="0">
                <a:latin typeface="Arial" panose="020B0604020202020204" pitchFamily="34" charset="0"/>
                <a:cs typeface="Arial" panose="020B0604020202020204" pitchFamily="34" charset="0"/>
              </a:rPr>
              <a:t>იპოვნეთ მოსწავლის შექების შესაძლებლობა</a:t>
            </a:r>
            <a:endParaRPr lang="en-US" dirty="0">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1520126" y="1690688"/>
            <a:ext cx="9561163" cy="4351338"/>
          </a:xfrm>
        </p:spPr>
        <p:txBody>
          <a:bodyPr>
            <a:normAutofit lnSpcReduction="10000"/>
          </a:bodyPr>
          <a:lstStyle/>
          <a:p>
            <a:r>
              <a:rPr lang="ka-GE" dirty="0" smtClean="0"/>
              <a:t>მოსწავლე შესაძლოა </a:t>
            </a:r>
            <a:r>
              <a:rPr lang="ka-GE" dirty="0"/>
              <a:t>იმედგაცრუებული იყოს თავისი ნაკლოვანებებით და </a:t>
            </a:r>
            <a:r>
              <a:rPr lang="ka-GE" dirty="0" smtClean="0"/>
              <a:t>ჭირდებოდეს ემოციური მხარდაჭერა. </a:t>
            </a:r>
            <a:r>
              <a:rPr lang="ka-GE" dirty="0"/>
              <a:t>გულწრფელად </a:t>
            </a:r>
            <a:r>
              <a:rPr lang="ka-GE" dirty="0" smtClean="0"/>
              <a:t>შეაქეთ </a:t>
            </a:r>
            <a:r>
              <a:rPr lang="ka-GE" dirty="0"/>
              <a:t>იგი </a:t>
            </a:r>
            <a:r>
              <a:rPr lang="ka-GE" dirty="0" smtClean="0"/>
              <a:t>თავისი </a:t>
            </a:r>
            <a:r>
              <a:rPr lang="ka-GE" dirty="0"/>
              <a:t>მიღწევებისთვის თანაკლასელების თანდასწრებით (ან პირადად, თუ </a:t>
            </a:r>
            <a:r>
              <a:rPr lang="ka-GE" dirty="0" smtClean="0"/>
              <a:t>ფიქრობთ, რომ შერცხვება საჯაროდ ქების)</a:t>
            </a:r>
          </a:p>
          <a:p>
            <a:r>
              <a:rPr lang="ka-GE" dirty="0" smtClean="0"/>
              <a:t>გაითვალისწინეთ, რომ მისი მიღწევები შეიძლება არ იყოს ისეთივე ფორმის, როგორც სხვა მოსწავლეების.</a:t>
            </a:r>
          </a:p>
          <a:p>
            <a:r>
              <a:rPr lang="ka-GE" dirty="0" smtClean="0"/>
              <a:t>მცირე </a:t>
            </a:r>
            <a:r>
              <a:rPr lang="ka-GE" dirty="0"/>
              <a:t>ნაბიჯები შეიძლება წარმოადგენდეს გიგანტურ ნახტომებს სპეციალური საჭიროებების მქონე ბავშვისთვის.</a:t>
            </a:r>
            <a:endParaRPr lang="en-US" dirty="0"/>
          </a:p>
        </p:txBody>
      </p:sp>
    </p:spTree>
    <p:extLst>
      <p:ext uri="{BB962C8B-B14F-4D97-AF65-F5344CB8AC3E}">
        <p14:creationId xmlns:p14="http://schemas.microsoft.com/office/powerpoint/2010/main" val="5768882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50691" y="0"/>
            <a:ext cx="10515600" cy="1325563"/>
          </a:xfrm>
        </p:spPr>
        <p:txBody>
          <a:bodyPr/>
          <a:lstStyle/>
          <a:p>
            <a:r>
              <a:rPr lang="en-US" b="1" dirty="0" smtClean="0">
                <a:latin typeface="Arial" panose="020B0604020202020204" pitchFamily="34" charset="0"/>
                <a:cs typeface="Arial" panose="020B0604020202020204" pitchFamily="34" charset="0"/>
              </a:rPr>
              <a:t>გ</a:t>
            </a:r>
            <a:r>
              <a:rPr lang="ka-GE" b="1" dirty="0" smtClean="0">
                <a:latin typeface="Arial" panose="020B0604020202020204" pitchFamily="34" charset="0"/>
                <a:cs typeface="Arial" panose="020B0604020202020204" pitchFamily="34" charset="0"/>
              </a:rPr>
              <a:t>ჯეროდეთ თქვენი სპეციალური საჭიროების მქონე მოსწავლეების</a:t>
            </a:r>
            <a:endParaRPr lang="en-US" dirty="0"/>
          </a:p>
        </p:txBody>
      </p:sp>
      <p:sp>
        <p:nvSpPr>
          <p:cNvPr id="3" name="Symbol zastępczy zawartości 2"/>
          <p:cNvSpPr>
            <a:spLocks noGrp="1"/>
          </p:cNvSpPr>
          <p:nvPr>
            <p:ph idx="1"/>
          </p:nvPr>
        </p:nvSpPr>
        <p:spPr>
          <a:xfrm>
            <a:off x="449705" y="1304144"/>
            <a:ext cx="11317573" cy="5261548"/>
          </a:xfrm>
        </p:spPr>
        <p:txBody>
          <a:bodyPr>
            <a:normAutofit/>
          </a:bodyPr>
          <a:lstStyle/>
          <a:p>
            <a:pPr>
              <a:lnSpc>
                <a:spcPct val="120000"/>
              </a:lnSpc>
            </a:pPr>
            <a:r>
              <a:rPr lang="ka-GE" sz="1600" i="1" dirty="0"/>
              <a:t>თუ თქვენი პატარა პირველი ნაბიჯების </a:t>
            </a:r>
            <a:r>
              <a:rPr lang="ka-GE" sz="1600" i="1" dirty="0" smtClean="0"/>
              <a:t>გადადგმისას </a:t>
            </a:r>
            <a:r>
              <a:rPr lang="ka-GE" sz="1600" i="1" dirty="0"/>
              <a:t>ძირს დაეცემა, </a:t>
            </a:r>
            <a:r>
              <a:rPr lang="ka-GE" sz="1600" i="1" dirty="0" smtClean="0"/>
              <a:t>მიაწოდებთ </a:t>
            </a:r>
            <a:r>
              <a:rPr lang="ka-GE" sz="1600" i="1" dirty="0"/>
              <a:t>მას ყავარჯნებს ან </a:t>
            </a:r>
            <a:r>
              <a:rPr lang="ka-GE" sz="1600" i="1" dirty="0" smtClean="0"/>
              <a:t>ეტლს</a:t>
            </a:r>
            <a:r>
              <a:rPr lang="ka-GE" sz="1600" i="1" dirty="0"/>
              <a:t>? არა. ასე რომ, </a:t>
            </a:r>
            <a:r>
              <a:rPr lang="ka-GE" sz="1600" i="1" dirty="0" smtClean="0"/>
              <a:t>არ გააკეთოთ იგივე </a:t>
            </a:r>
            <a:r>
              <a:rPr lang="ka-GE" sz="1600" i="1" dirty="0"/>
              <a:t>სპეციალური საჭიროების მქონე ბავშვთან. შესაძლოა, ბავშვმა ვერ შეძლო რაიმეს გაკეთება პირველად ან მეათეჯერ, მაგრამ აგრძელებს მცდელობას. წაახალისეთ ეს!</a:t>
            </a:r>
          </a:p>
          <a:p>
            <a:pPr>
              <a:lnSpc>
                <a:spcPct val="120000"/>
              </a:lnSpc>
            </a:pPr>
            <a:r>
              <a:rPr lang="ka-GE" sz="1600" i="1" dirty="0"/>
              <a:t>როდესაც გჯერათ, რომ ბავშვს შეუძლია რაღაცის გაკეთება, თქვენ აძლევთ მას უფლებას მიაღწიოს ამ მიზანს. იგივე ეხება ქცევას.</a:t>
            </a:r>
          </a:p>
          <a:p>
            <a:pPr>
              <a:lnSpc>
                <a:spcPct val="120000"/>
              </a:lnSpc>
            </a:pPr>
            <a:r>
              <a:rPr lang="ka-GE" sz="1600" i="1" dirty="0"/>
              <a:t>მაგალითად, თუ ბავშვი ზედმეტად აგრესიულია სხვა ბავშვებთან თამაშის დროს,  </a:t>
            </a:r>
            <a:r>
              <a:rPr lang="ka-GE" sz="1600" i="1" dirty="0" smtClean="0"/>
              <a:t>არ </a:t>
            </a:r>
            <a:r>
              <a:rPr lang="ka-GE" sz="1600" i="1" dirty="0"/>
              <a:t>შეწყვიტოთ </a:t>
            </a:r>
            <a:r>
              <a:rPr lang="ka-GE" sz="1600" i="1" dirty="0" smtClean="0"/>
              <a:t>ერთობლივი თამაშები. </a:t>
            </a:r>
            <a:r>
              <a:rPr lang="ka-GE" sz="1600" i="1" dirty="0"/>
              <a:t>ამის ნაცვლად, იმუშავეთ ბავშვთან, რათა </a:t>
            </a:r>
            <a:r>
              <a:rPr lang="ka-GE" sz="1600" i="1" dirty="0" smtClean="0"/>
              <a:t>შემცირდეს </a:t>
            </a:r>
            <a:r>
              <a:rPr lang="ka-GE" sz="1600" i="1" dirty="0"/>
              <a:t>თამაშის ფიზიკური დატვირთვა. შეიძლება დაგჭირდეთ დაგეგმოთ არაფიზიკური აქტივობები </a:t>
            </a:r>
            <a:r>
              <a:rPr lang="ka-GE" sz="1600" i="1" dirty="0" smtClean="0"/>
              <a:t>თამაშისას, </a:t>
            </a:r>
            <a:r>
              <a:rPr lang="ka-GE" sz="1600" i="1" dirty="0"/>
              <a:t>როგორიცაა ხელოვნებისა და ხელოსნობის პროექტები.</a:t>
            </a:r>
          </a:p>
          <a:p>
            <a:pPr>
              <a:lnSpc>
                <a:spcPct val="120000"/>
              </a:lnSpc>
            </a:pPr>
            <a:r>
              <a:rPr lang="ka-GE" sz="1600" i="1" dirty="0"/>
              <a:t>სადაც </a:t>
            </a:r>
            <a:r>
              <a:rPr lang="ka-GE" sz="1600" i="1" dirty="0" smtClean="0"/>
              <a:t>საჭიროა გამოიყენეთ ,, ტაიმ-აუტის</a:t>
            </a:r>
            <a:r>
              <a:rPr lang="ka-GE" sz="1600" i="1" dirty="0"/>
              <a:t>, იძულებითი მორიგეობის </a:t>
            </a:r>
            <a:r>
              <a:rPr lang="ka-GE" sz="1600" i="1" dirty="0" smtClean="0"/>
              <a:t>და </a:t>
            </a:r>
            <a:r>
              <a:rPr lang="ka-GE" sz="1600" i="1" dirty="0"/>
              <a:t>„არ </a:t>
            </a:r>
            <a:r>
              <a:rPr lang="ka-GE" sz="1600" i="1" dirty="0" smtClean="0"/>
              <a:t>შეეხო“  წესის დისციპლინა - </a:t>
            </a:r>
            <a:r>
              <a:rPr lang="ka-GE" sz="1600" i="1" dirty="0"/>
              <a:t>და </a:t>
            </a:r>
            <a:r>
              <a:rPr lang="ka-GE" sz="1600" i="1" dirty="0" smtClean="0"/>
              <a:t>დააჯილდოვეთ, </a:t>
            </a:r>
            <a:r>
              <a:rPr lang="ka-GE" sz="1600" i="1" dirty="0"/>
              <a:t>როდესაც თქვენი სურვილები დაკმაყოფილდება.</a:t>
            </a:r>
          </a:p>
          <a:p>
            <a:pPr>
              <a:lnSpc>
                <a:spcPct val="120000"/>
              </a:lnSpc>
            </a:pPr>
            <a:r>
              <a:rPr lang="ka-GE" sz="1600" i="1" dirty="0" smtClean="0"/>
              <a:t>არ დანებდეთ, </a:t>
            </a:r>
            <a:r>
              <a:rPr lang="ka-GE" sz="1600" i="1" dirty="0"/>
              <a:t>როცა საქმე რთულდება. ცუდი ქცევა, რომელიც იგნორირებულია ადრეულ წლებში, მოზარდობისა და ზრდასრულ </a:t>
            </a:r>
            <a:r>
              <a:rPr lang="ka-GE" sz="1600" i="1" dirty="0" smtClean="0"/>
              <a:t>ასაკში შეიძლება </a:t>
            </a:r>
            <a:r>
              <a:rPr lang="ka-GE" sz="1600" i="1" dirty="0"/>
              <a:t>გახდეს აუტანელი, საშიშიც </a:t>
            </a:r>
            <a:r>
              <a:rPr lang="ka-GE" sz="1600" i="1" dirty="0" smtClean="0"/>
              <a:t>კი.</a:t>
            </a:r>
            <a:endParaRPr lang="ka-GE" sz="1600" i="1" dirty="0"/>
          </a:p>
          <a:p>
            <a:pPr>
              <a:lnSpc>
                <a:spcPct val="120000"/>
              </a:lnSpc>
            </a:pPr>
            <a:r>
              <a:rPr lang="ka-GE" sz="1600" i="1" dirty="0"/>
              <a:t>იყავით მომთმენი და დაუთმეთ დრო </a:t>
            </a:r>
            <a:r>
              <a:rPr lang="ka-GE" sz="1600" i="1" dirty="0" smtClean="0"/>
              <a:t>მოსწავლეებთან </a:t>
            </a:r>
            <a:r>
              <a:rPr lang="ka-GE" sz="1600" i="1" dirty="0"/>
              <a:t>მუშაობას, რათა დაეხმაროთ </a:t>
            </a:r>
            <a:r>
              <a:rPr lang="ka-GE" sz="1600" i="1" dirty="0" smtClean="0"/>
              <a:t>მათ </a:t>
            </a:r>
            <a:r>
              <a:rPr lang="ka-GE" sz="1600" i="1" dirty="0"/>
              <a:t>საუკეთესო პოტენციალის მიღწევაში.</a:t>
            </a:r>
          </a:p>
          <a:p>
            <a:pPr>
              <a:lnSpc>
                <a:spcPct val="120000"/>
              </a:lnSpc>
            </a:pPr>
            <a:r>
              <a:rPr lang="ka-GE" sz="1600" i="1" dirty="0"/>
              <a:t>თქვენი </a:t>
            </a:r>
            <a:r>
              <a:rPr lang="ka-GE" sz="1600" i="1" dirty="0" smtClean="0"/>
              <a:t>ნდობა </a:t>
            </a:r>
            <a:r>
              <a:rPr lang="ka-GE" sz="1600" i="1" dirty="0"/>
              <a:t>ზოგჯერ არის ყველაფერი, რაც ბავშვს სჭირდება წარმატებისთვის.</a:t>
            </a:r>
            <a:endParaRPr lang="en-US" sz="1600" dirty="0"/>
          </a:p>
        </p:txBody>
      </p:sp>
    </p:spTree>
    <p:extLst>
      <p:ext uri="{BB962C8B-B14F-4D97-AF65-F5344CB8AC3E}">
        <p14:creationId xmlns:p14="http://schemas.microsoft.com/office/powerpoint/2010/main" val="31050468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ka-GE" b="1" dirty="0" smtClean="0">
                <a:latin typeface="Arial" panose="020B0604020202020204" pitchFamily="34" charset="0"/>
                <a:cs typeface="Arial" panose="020B0604020202020204" pitchFamily="34" charset="0"/>
              </a:rPr>
              <a:t>ენდეთ საკუთარ შესაძლებლობებს</a:t>
            </a:r>
            <a:endParaRPr lang="en-US" b="1" dirty="0">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p:txBody>
          <a:bodyPr>
            <a:normAutofit fontScale="92500" lnSpcReduction="10000"/>
          </a:bodyPr>
          <a:lstStyle/>
          <a:p>
            <a:r>
              <a:rPr lang="ka-GE" sz="3300" dirty="0"/>
              <a:t>დისციპლინა დამღლელი საქმეა.</a:t>
            </a:r>
          </a:p>
          <a:p>
            <a:r>
              <a:rPr lang="ka-GE" sz="3300" dirty="0"/>
              <a:t>იქნება კარგი დღეები, როდესაც გაოცდებით მოსწავლის პროგრესით, იქნება ცუდი დღეები, როცა გეჩვენებათ, რომ მთელი თქვენი შრომა </a:t>
            </a:r>
            <a:r>
              <a:rPr lang="ka-GE" sz="3300" dirty="0" smtClean="0"/>
              <a:t>წყალშია ჩაყრილი </a:t>
            </a:r>
            <a:r>
              <a:rPr lang="ka-GE" sz="3300" dirty="0"/>
              <a:t>და </a:t>
            </a:r>
            <a:r>
              <a:rPr lang="ka-GE" sz="3300" dirty="0" smtClean="0"/>
              <a:t>როგორც </a:t>
            </a:r>
            <a:r>
              <a:rPr lang="ka-GE" sz="3300" dirty="0"/>
              <a:t>ჩანს, შემდგომი პროგრესი შეუძლებელია.</a:t>
            </a:r>
          </a:p>
          <a:p>
            <a:r>
              <a:rPr lang="ka-GE" sz="3300" dirty="0"/>
              <a:t>მაგრამ გახსოვდეთ ეს: ქცევის მენეჯმენტი გამოწვევაა ყველა მასწავლებლისთვის, რომელიც მუშაობს </a:t>
            </a:r>
            <a:r>
              <a:rPr lang="ka-GE" sz="3300" dirty="0" smtClean="0"/>
              <a:t>მოსწავლესთან</a:t>
            </a:r>
            <a:r>
              <a:rPr lang="ka-GE" sz="3300" dirty="0"/>
              <a:t>, თუნდაც იმ ბავშვებისთვის, რომლებიც </a:t>
            </a:r>
            <a:r>
              <a:rPr lang="ka-GE" sz="3300" dirty="0" smtClean="0"/>
              <a:t>ტიპურად </a:t>
            </a:r>
            <a:r>
              <a:rPr lang="ka-GE" sz="3300" dirty="0"/>
              <a:t>ვითარდებიან.</a:t>
            </a:r>
          </a:p>
          <a:p>
            <a:r>
              <a:rPr lang="ka-GE" sz="3300" dirty="0"/>
              <a:t>ასე რომ არ </a:t>
            </a:r>
            <a:r>
              <a:rPr lang="ka-GE" sz="3300" dirty="0" smtClean="0"/>
              <a:t>დანებდეთ! </a:t>
            </a:r>
            <a:r>
              <a:rPr lang="ka-GE" sz="3300" dirty="0" smtClean="0">
                <a:sym typeface="Wingdings" panose="05000000000000000000" pitchFamily="2" charset="2"/>
              </a:rPr>
              <a:t></a:t>
            </a:r>
            <a:endParaRPr lang="en-US" dirty="0"/>
          </a:p>
        </p:txBody>
      </p:sp>
    </p:spTree>
    <p:extLst>
      <p:ext uri="{BB962C8B-B14F-4D97-AF65-F5344CB8AC3E}">
        <p14:creationId xmlns:p14="http://schemas.microsoft.com/office/powerpoint/2010/main" val="25983801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ka-GE" dirty="0"/>
              <a:t>წყაროები</a:t>
            </a:r>
            <a:endParaRPr lang="en-US" dirty="0"/>
          </a:p>
        </p:txBody>
      </p:sp>
      <p:sp>
        <p:nvSpPr>
          <p:cNvPr id="3" name="Symbol zastępczy zawartości 2"/>
          <p:cNvSpPr>
            <a:spLocks noGrp="1"/>
          </p:cNvSpPr>
          <p:nvPr>
            <p:ph idx="1"/>
          </p:nvPr>
        </p:nvSpPr>
        <p:spPr>
          <a:xfrm>
            <a:off x="604434" y="1441342"/>
            <a:ext cx="11205274" cy="5207431"/>
          </a:xfrm>
        </p:spPr>
        <p:txBody>
          <a:bodyPr>
            <a:normAutofit fontScale="62500" lnSpcReduction="20000"/>
          </a:bodyPr>
          <a:lstStyle/>
          <a:p>
            <a:r>
              <a:rPr lang="en-US" dirty="0"/>
              <a:t>Positive discipline in the inclusive, learning-friendly classroom: a guide for teachers and teacher educators</a:t>
            </a:r>
            <a:r>
              <a:rPr lang="pl-PL" dirty="0"/>
              <a:t> </a:t>
            </a:r>
            <a:r>
              <a:rPr lang="pl-PL" dirty="0">
                <a:hlinkClick r:id="rId2"/>
              </a:rPr>
              <a:t>https://unesdoc.unesco.org/ark:/48223/pf0000149284</a:t>
            </a:r>
            <a:endParaRPr lang="pl-PL" dirty="0"/>
          </a:p>
          <a:p>
            <a:endParaRPr lang="pl-PL" dirty="0"/>
          </a:p>
          <a:p>
            <a:r>
              <a:rPr lang="en-US" dirty="0">
                <a:hlinkClick r:id="rId3"/>
              </a:rPr>
              <a:t>Disciplining Students With Disabilities (wrightslaw.com)</a:t>
            </a:r>
            <a:endParaRPr lang="pl-PL" dirty="0"/>
          </a:p>
          <a:p>
            <a:endParaRPr lang="pl-PL" dirty="0"/>
          </a:p>
          <a:p>
            <a:r>
              <a:rPr lang="en-US" dirty="0"/>
              <a:t>Nelsen, J., Foster, S., &amp; Raphael, A. (2011). </a:t>
            </a:r>
            <a:r>
              <a:rPr lang="en-US" i="1" dirty="0"/>
              <a:t>Positive discipline for children with special needs: Raising and teaching all children to become resilient, responsible, and respectful</a:t>
            </a:r>
            <a:r>
              <a:rPr lang="en-US" dirty="0"/>
              <a:t>. Harmony.</a:t>
            </a:r>
            <a:endParaRPr lang="pl-PL" dirty="0"/>
          </a:p>
          <a:p>
            <a:endParaRPr lang="pl-PL" dirty="0"/>
          </a:p>
          <a:p>
            <a:r>
              <a:rPr lang="en-US" dirty="0"/>
              <a:t>Positively effective discipline for special needs kids</a:t>
            </a:r>
          </a:p>
          <a:p>
            <a:r>
              <a:rPr lang="en-US" dirty="0">
                <a:hlinkClick r:id="rId4"/>
              </a:rPr>
              <a:t>https://www.newyorkfamily.com/positively-effective-discipline-for-special-needs-kids/</a:t>
            </a:r>
            <a:endParaRPr lang="pl-PL" dirty="0"/>
          </a:p>
          <a:p>
            <a:endParaRPr lang="pl-PL" dirty="0"/>
          </a:p>
          <a:p>
            <a:r>
              <a:rPr lang="en-US" dirty="0"/>
              <a:t>Disciplining Your Child With Special Needs</a:t>
            </a:r>
            <a:r>
              <a:rPr lang="pl-PL" dirty="0"/>
              <a:t> </a:t>
            </a:r>
            <a:r>
              <a:rPr lang="en-US" dirty="0">
                <a:hlinkClick r:id="rId5"/>
              </a:rPr>
              <a:t>https://www.hopkinsallchildrens.org/Patients-Families/Health-Library/HealthDocNew/Disciplining-Your-Child-With-Special-Needs</a:t>
            </a:r>
            <a:endParaRPr lang="pl-PL" dirty="0"/>
          </a:p>
          <a:p>
            <a:endParaRPr lang="pl-PL" dirty="0"/>
          </a:p>
          <a:p>
            <a:r>
              <a:rPr lang="en-US" dirty="0">
                <a:hlinkClick r:id="rId2"/>
              </a:rPr>
              <a:t>Positive discipline in the inclusive, learning-friendly classroom: a guide for teachers and teacher educators - UNESCO Digital Library</a:t>
            </a:r>
            <a:endParaRPr lang="en-US" dirty="0"/>
          </a:p>
          <a:p>
            <a:r>
              <a:rPr lang="en-US" dirty="0">
                <a:hlinkClick r:id="rId6"/>
              </a:rPr>
              <a:t>11 Classroom Management Strategies for Children with Special Needs (stageslearning.com)</a:t>
            </a:r>
            <a:endParaRPr lang="en-US" dirty="0"/>
          </a:p>
          <a:p>
            <a:pPr marL="0" indent="0">
              <a:buNone/>
            </a:pPr>
            <a:r>
              <a:rPr lang="en-US" dirty="0">
                <a:hlinkClick r:id="rId7"/>
              </a:rPr>
              <a:t>Positive Discipline for Kids with Special Needs | Different Dream Living</a:t>
            </a:r>
            <a:endParaRPr lang="en-US" dirty="0"/>
          </a:p>
          <a:p>
            <a:endParaRPr lang="en-US" dirty="0"/>
          </a:p>
        </p:txBody>
      </p:sp>
    </p:spTree>
    <p:extLst>
      <p:ext uri="{BB962C8B-B14F-4D97-AF65-F5344CB8AC3E}">
        <p14:creationId xmlns:p14="http://schemas.microsoft.com/office/powerpoint/2010/main" val="19985869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748123" y="522535"/>
            <a:ext cx="10456906" cy="6013175"/>
          </a:xfrm>
        </p:spPr>
        <p:txBody>
          <a:bodyPr>
            <a:normAutofit/>
          </a:bodyPr>
          <a:lstStyle/>
          <a:p>
            <a:pPr lvl="0" algn="ctr"/>
            <a:r>
              <a:rPr lang="pl-PL" dirty="0"/>
              <a:t>       </a:t>
            </a:r>
            <a:r>
              <a:rPr lang="pl-PL" b="1" dirty="0">
                <a:solidFill>
                  <a:srgbClr val="0070C0"/>
                </a:solidFill>
                <a:latin typeface="Calibri"/>
              </a:rPr>
              <a:t>T</a:t>
            </a:r>
            <a:r>
              <a:rPr lang="en-US" b="1" dirty="0">
                <a:solidFill>
                  <a:srgbClr val="0070C0"/>
                </a:solidFill>
                <a:latin typeface="Calibri"/>
              </a:rPr>
              <a:t>hank you for your attention</a:t>
            </a:r>
            <a:r>
              <a:rPr lang="pl-PL" b="1" dirty="0">
                <a:solidFill>
                  <a:srgbClr val="0070C0"/>
                </a:solidFill>
                <a:latin typeface="Calibri"/>
              </a:rPr>
              <a:t>! </a:t>
            </a:r>
            <a:r>
              <a:rPr lang="pl-PL" b="1" dirty="0">
                <a:solidFill>
                  <a:srgbClr val="0070C0"/>
                </a:solidFill>
                <a:latin typeface="Calibri"/>
                <a:sym typeface="Wingdings" panose="05000000000000000000" pitchFamily="2" charset="2"/>
              </a:rPr>
              <a:t></a:t>
            </a:r>
            <a:r>
              <a:rPr lang="pl-PL" b="1" dirty="0">
                <a:solidFill>
                  <a:srgbClr val="0070C0"/>
                </a:solidFill>
                <a:latin typeface="Calibri"/>
              </a:rPr>
              <a:t/>
            </a:r>
            <a:br>
              <a:rPr lang="pl-PL" b="1" dirty="0">
                <a:solidFill>
                  <a:srgbClr val="0070C0"/>
                </a:solidFill>
                <a:latin typeface="Calibri"/>
              </a:rPr>
            </a:br>
            <a:r>
              <a:rPr lang="pl-PL" b="1" dirty="0">
                <a:solidFill>
                  <a:srgbClr val="0070C0"/>
                </a:solidFill>
                <a:latin typeface="Calibri"/>
              </a:rPr>
              <a:t> 	</a:t>
            </a:r>
            <a:r>
              <a:rPr lang="ka-GE" b="1" dirty="0" smtClean="0">
                <a:solidFill>
                  <a:srgbClr val="0070C0"/>
                </a:solidFill>
                <a:latin typeface="Calibri"/>
              </a:rPr>
              <a:t>გმადლობთ </a:t>
            </a:r>
            <a:r>
              <a:rPr lang="ka-GE" b="1" dirty="0">
                <a:solidFill>
                  <a:srgbClr val="0070C0"/>
                </a:solidFill>
                <a:latin typeface="Calibri"/>
              </a:rPr>
              <a:t>ყურადღებისთვის</a:t>
            </a:r>
            <a:endParaRPr lang="pl-PL" b="1" dirty="0">
              <a:solidFill>
                <a:srgbClr val="0070C0"/>
              </a:solidFill>
              <a:latin typeface="Calibri"/>
            </a:endParaRPr>
          </a:p>
        </p:txBody>
      </p:sp>
    </p:spTree>
    <p:extLst>
      <p:ext uri="{BB962C8B-B14F-4D97-AF65-F5344CB8AC3E}">
        <p14:creationId xmlns:p14="http://schemas.microsoft.com/office/powerpoint/2010/main" val="3736012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326833" y="4415777"/>
            <a:ext cx="2946326" cy="690204"/>
          </a:xfrm>
        </p:spPr>
        <p:txBody>
          <a:bodyPr>
            <a:noAutofit/>
          </a:bodyPr>
          <a:lstStyle/>
          <a:p>
            <a:r>
              <a:rPr lang="ka-GE" sz="3600" dirty="0">
                <a:solidFill>
                  <a:schemeClr val="accent2">
                    <a:lumMod val="75000"/>
                  </a:schemeClr>
                </a:solidFill>
                <a:effectLst>
                  <a:outerShdw blurRad="38100" dist="38100" dir="2700000" algn="tl">
                    <a:srgbClr val="000000">
                      <a:alpha val="43137"/>
                    </a:srgbClr>
                  </a:outerShdw>
                </a:effectLst>
              </a:rPr>
              <a:t>მოსწავლეთა დისციპლინა</a:t>
            </a:r>
            <a:endParaRPr lang="en-US" sz="3600" dirty="0">
              <a:solidFill>
                <a:schemeClr val="accent2">
                  <a:lumMod val="75000"/>
                </a:schemeClr>
              </a:solidFill>
              <a:effectLst>
                <a:outerShdw blurRad="38100" dist="38100" dir="2700000" algn="tl">
                  <a:srgbClr val="000000">
                    <a:alpha val="43137"/>
                  </a:srgbClr>
                </a:outerShdw>
              </a:effectLst>
            </a:endParaRPr>
          </a:p>
          <a:p>
            <a:endParaRPr lang="en-US" sz="3600" dirty="0">
              <a:solidFill>
                <a:schemeClr val="accent2">
                  <a:lumMod val="75000"/>
                </a:schemeClr>
              </a:solidFill>
              <a:effectLst>
                <a:outerShdw blurRad="38100" dist="38100" dir="2700000" algn="tl">
                  <a:srgbClr val="000000">
                    <a:alpha val="43137"/>
                  </a:srgbClr>
                </a:outerShdw>
              </a:effectLst>
            </a:endParaRPr>
          </a:p>
          <a:p>
            <a:r>
              <a:rPr lang="ka-GE" sz="3600" dirty="0">
                <a:solidFill>
                  <a:schemeClr val="accent2">
                    <a:lumMod val="75000"/>
                  </a:schemeClr>
                </a:solidFill>
                <a:effectLst>
                  <a:outerShdw blurRad="38100" dist="38100" dir="2700000" algn="tl">
                    <a:srgbClr val="000000">
                      <a:alpha val="43137"/>
                    </a:srgbClr>
                  </a:outerShdw>
                </a:effectLst>
              </a:rPr>
              <a:t>საკლასო ოთახის</a:t>
            </a:r>
            <a:r>
              <a:rPr lang="en-US" sz="3600" dirty="0">
                <a:solidFill>
                  <a:schemeClr val="accent2">
                    <a:lumMod val="75000"/>
                  </a:schemeClr>
                </a:solidFill>
                <a:effectLst>
                  <a:outerShdw blurRad="38100" dist="38100" dir="2700000" algn="tl">
                    <a:srgbClr val="000000">
                      <a:alpha val="43137"/>
                    </a:srgbClr>
                  </a:outerShdw>
                </a:effectLst>
              </a:rPr>
              <a:t> </a:t>
            </a:r>
            <a:r>
              <a:rPr lang="ka-GE" sz="3600" dirty="0">
                <a:solidFill>
                  <a:schemeClr val="accent2">
                    <a:lumMod val="75000"/>
                  </a:schemeClr>
                </a:solidFill>
                <a:effectLst>
                  <a:outerShdw blurRad="38100" dist="38100" dir="2700000" algn="tl">
                    <a:srgbClr val="000000">
                      <a:alpha val="43137"/>
                    </a:srgbClr>
                  </a:outerShdw>
                </a:effectLst>
              </a:rPr>
              <a:t>რეალობა</a:t>
            </a:r>
            <a:endParaRPr lang="en-AU" sz="3600" dirty="0">
              <a:solidFill>
                <a:schemeClr val="accent2">
                  <a:lumMod val="75000"/>
                </a:schemeClr>
              </a:solidFill>
              <a:effectLst>
                <a:outerShdw blurRad="38100" dist="38100" dir="2700000" algn="tl">
                  <a:srgbClr val="000000">
                    <a:alpha val="43137"/>
                  </a:srgbClr>
                </a:outerShdw>
              </a:effectLst>
            </a:endParaRPr>
          </a:p>
        </p:txBody>
      </p:sp>
      <p:pic>
        <p:nvPicPr>
          <p:cNvPr id="1026" name="Picture 2" descr="The IDEAL School Discipline: Working Classroom Management Tips!"/>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587" t="73701" b="523"/>
          <a:stretch/>
        </p:blipFill>
        <p:spPr bwMode="auto">
          <a:xfrm>
            <a:off x="3501954" y="4924272"/>
            <a:ext cx="8586187" cy="17168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A755A6-9230-6831-3192-94020976AD60}"/>
              </a:ext>
            </a:extLst>
          </p:cNvPr>
          <p:cNvSpPr txBox="1"/>
          <p:nvPr/>
        </p:nvSpPr>
        <p:spPr>
          <a:xfrm>
            <a:off x="3865144" y="25011"/>
            <a:ext cx="6093994" cy="523220"/>
          </a:xfrm>
          <a:prstGeom prst="rect">
            <a:avLst/>
          </a:prstGeom>
          <a:noFill/>
        </p:spPr>
        <p:txBody>
          <a:bodyPr wrap="square">
            <a:spAutoFit/>
          </a:bodyPr>
          <a:lstStyle/>
          <a:p>
            <a:r>
              <a:rPr lang="ka-GE" sz="2800" dirty="0"/>
              <a:t>დისციპლინის 3 ტიპი </a:t>
            </a:r>
            <a:endParaRPr lang="en-US" sz="2800" dirty="0"/>
          </a:p>
        </p:txBody>
      </p:sp>
      <p:sp>
        <p:nvSpPr>
          <p:cNvPr id="8" name="Rectangle 7">
            <a:extLst>
              <a:ext uri="{FF2B5EF4-FFF2-40B4-BE49-F238E27FC236}">
                <a16:creationId xmlns:a16="http://schemas.microsoft.com/office/drawing/2014/main" id="{F247C568-727F-B0D5-9843-CBDBAA250F88}"/>
              </a:ext>
            </a:extLst>
          </p:cNvPr>
          <p:cNvSpPr/>
          <p:nvPr/>
        </p:nvSpPr>
        <p:spPr>
          <a:xfrm>
            <a:off x="3450388" y="1463208"/>
            <a:ext cx="2645612" cy="3425506"/>
          </a:xfrm>
          <a:prstGeom prst="rect">
            <a:avLst/>
          </a:prstGeom>
          <a:solidFill>
            <a:srgbClr val="FFC000"/>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lnSpc>
                <a:spcPct val="107000"/>
              </a:lnSpc>
              <a:spcBef>
                <a:spcPts val="0"/>
              </a:spcBef>
              <a:spcAft>
                <a:spcPts val="800"/>
              </a:spcAft>
            </a:pPr>
            <a:r>
              <a:rPr lang="ka-GE" sz="1100" b="1" dirty="0">
                <a:effectLst/>
                <a:latin typeface="Calibri" panose="020F0502020204030204" pitchFamily="34" charset="0"/>
                <a:ea typeface="Calibri" panose="020F0502020204030204" pitchFamily="34" charset="0"/>
                <a:cs typeface="Times New Roman" panose="02020603050405020304" pitchFamily="18" charset="0"/>
              </a:rPr>
              <a:t>არეულობის პრევენციის მიზნით საკლასო ოთახის წესების შემუშავება</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ka-GE" sz="1100" dirty="0">
                <a:effectLst/>
                <a:latin typeface="Calibri" panose="020F0502020204030204" pitchFamily="34" charset="0"/>
                <a:ea typeface="Calibri" panose="020F0502020204030204" pitchFamily="34" charset="0"/>
                <a:cs typeface="Times New Roman" panose="02020603050405020304" pitchFamily="18" charset="0"/>
              </a:rPr>
              <a:t>წესების კედელზე გაკვრა</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ka-GE" sz="1100" dirty="0">
                <a:effectLst/>
                <a:latin typeface="Calibri" panose="020F0502020204030204" pitchFamily="34" charset="0"/>
                <a:ea typeface="Calibri" panose="020F0502020204030204" pitchFamily="34" charset="0"/>
                <a:cs typeface="Times New Roman" panose="02020603050405020304" pitchFamily="18" charset="0"/>
              </a:rPr>
              <a:t>მოსწავლეთათვის წესების ყოველდღიურად შეხსენება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ka-GE" sz="1100" dirty="0">
                <a:effectLst/>
                <a:latin typeface="Calibri" panose="020F0502020204030204" pitchFamily="34" charset="0"/>
                <a:ea typeface="Calibri" panose="020F0502020204030204" pitchFamily="34" charset="0"/>
                <a:cs typeface="Times New Roman" panose="02020603050405020304" pitchFamily="18" charset="0"/>
              </a:rPr>
              <a:t>კარგი ქცევისთვის შექება</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ka-GE" sz="1100" dirty="0">
                <a:effectLst/>
                <a:latin typeface="Calibri" panose="020F0502020204030204" pitchFamily="34" charset="0"/>
                <a:ea typeface="Calibri" panose="020F0502020204030204" pitchFamily="34" charset="0"/>
                <a:cs typeface="Times New Roman" panose="02020603050405020304" pitchFamily="18" charset="0"/>
              </a:rPr>
              <a:t>არასასურველი ქცევის შედეგების ვერბალიზება</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ka-GE" sz="1100" dirty="0">
                <a:effectLst/>
                <a:latin typeface="Calibri" panose="020F0502020204030204" pitchFamily="34" charset="0"/>
                <a:ea typeface="Calibri" panose="020F0502020204030204" pitchFamily="34" charset="0"/>
                <a:cs typeface="Times New Roman" panose="02020603050405020304" pitchFamily="18" charset="0"/>
              </a:rPr>
              <a:t> დარწმუნდით, რომ ყველა მოსწავლე არის მასწავლებლის მხედველობის არეში</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ka-GE" sz="1100" dirty="0">
                <a:effectLst/>
                <a:latin typeface="Calibri" panose="020F0502020204030204" pitchFamily="34" charset="0"/>
                <a:ea typeface="Calibri" panose="020F0502020204030204" pitchFamily="34" charset="0"/>
                <a:cs typeface="Times New Roman" panose="02020603050405020304" pitchFamily="18" charset="0"/>
              </a:rPr>
              <a:t>თხოვეთ მშობლებს, ხელი მოაწერონ კლასშ ქცევის წესებს</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Char char=""/>
            </a:pPr>
            <a:r>
              <a:rPr lang="ka-GE" sz="1100" dirty="0">
                <a:effectLst/>
                <a:latin typeface="Calibri" panose="020F0502020204030204" pitchFamily="34" charset="0"/>
                <a:ea typeface="Calibri" panose="020F0502020204030204" pitchFamily="34" charset="0"/>
                <a:cs typeface="Times New Roman" panose="02020603050405020304" pitchFamily="18" charset="0"/>
              </a:rPr>
              <a:t>წესების აღსრულებაში სკოლის ადმინისტრაციის ჩართვა</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C7AA9615-EC51-3742-A673-972767BDF1FB}"/>
              </a:ext>
            </a:extLst>
          </p:cNvPr>
          <p:cNvSpPr/>
          <p:nvPr/>
        </p:nvSpPr>
        <p:spPr>
          <a:xfrm>
            <a:off x="6519680" y="1463208"/>
            <a:ext cx="2428707" cy="3276599"/>
          </a:xfrm>
          <a:prstGeom prst="rect">
            <a:avLst/>
          </a:prstGeom>
          <a:solidFill>
            <a:srgbClr val="FFC000"/>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lnSpc>
                <a:spcPct val="107000"/>
              </a:lnSpc>
              <a:spcBef>
                <a:spcPts val="0"/>
              </a:spcBef>
              <a:spcAft>
                <a:spcPts val="800"/>
              </a:spcAft>
            </a:pPr>
            <a:r>
              <a:rPr lang="ka-GE" sz="1100" b="1" dirty="0">
                <a:effectLst/>
                <a:latin typeface="Calibri" panose="020F0502020204030204" pitchFamily="34" charset="0"/>
                <a:ea typeface="Calibri" panose="020F0502020204030204" pitchFamily="34" charset="0"/>
                <a:cs typeface="Times New Roman" panose="02020603050405020304" pitchFamily="18" charset="0"/>
              </a:rPr>
              <a:t>წესების დარღვევის შემთხვევაში მისაღები ზომები</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ka-GE" sz="1100" dirty="0">
                <a:effectLst/>
                <a:latin typeface="Calibri" panose="020F0502020204030204" pitchFamily="34" charset="0"/>
                <a:ea typeface="Calibri" panose="020F0502020204030204" pitchFamily="34" charset="0"/>
                <a:cs typeface="Times New Roman" panose="02020603050405020304" pitchFamily="18" charset="0"/>
              </a:rPr>
              <a:t>არასათანადო ქცევაზე მასწავლებლის მყისიერი და თავდაჯერებული რეაქცია;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ka-GE" sz="1100" dirty="0">
                <a:effectLst/>
                <a:latin typeface="Calibri" panose="020F0502020204030204" pitchFamily="34" charset="0"/>
                <a:ea typeface="Calibri" panose="020F0502020204030204" pitchFamily="34" charset="0"/>
                <a:cs typeface="Times New Roman" panose="02020603050405020304" pitchFamily="18" charset="0"/>
              </a:rPr>
              <a:t>მოსწავლეთათვის კლასში ქცევის წესების  შეხსენება;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ka-GE" sz="1100" dirty="0">
                <a:effectLst/>
                <a:latin typeface="Calibri" panose="020F0502020204030204" pitchFamily="34" charset="0"/>
                <a:ea typeface="Calibri" panose="020F0502020204030204" pitchFamily="34" charset="0"/>
                <a:cs typeface="Times New Roman" panose="02020603050405020304" pitchFamily="18" charset="0"/>
              </a:rPr>
              <a:t>სიტყვიერი გაფრთხილება;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ka-GE" sz="1100" dirty="0">
                <a:effectLst/>
                <a:latin typeface="Calibri" panose="020F0502020204030204" pitchFamily="34" charset="0"/>
                <a:ea typeface="Calibri" panose="020F0502020204030204" pitchFamily="34" charset="0"/>
                <a:cs typeface="Times New Roman" panose="02020603050405020304" pitchFamily="18" charset="0"/>
              </a:rPr>
              <a:t>არავერბალური გაფრთხილება;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ka-GE" sz="1100" dirty="0">
                <a:effectLst/>
                <a:latin typeface="Calibri" panose="020F0502020204030204" pitchFamily="34" charset="0"/>
                <a:ea typeface="Calibri" panose="020F0502020204030204" pitchFamily="34" charset="0"/>
                <a:cs typeface="Times New Roman" panose="02020603050405020304" pitchFamily="18" charset="0"/>
              </a:rPr>
              <a:t> მოსწავლის არასათანადო ქცევის გადამისამართება/გადატანა;</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Char char=""/>
            </a:pPr>
            <a:r>
              <a:rPr lang="ka-GE" sz="1100" dirty="0">
                <a:effectLst/>
                <a:latin typeface="Calibri" panose="020F0502020204030204" pitchFamily="34" charset="0"/>
                <a:ea typeface="Calibri" panose="020F0502020204030204" pitchFamily="34" charset="0"/>
                <a:cs typeface="Times New Roman" panose="02020603050405020304" pitchFamily="18" charset="0"/>
              </a:rPr>
              <a:t>მოსწავლეთა ყურადღების სხვა აქტივობაზე გადატანა;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CB005651-2B9F-B032-BFE9-7CA85465893B}"/>
              </a:ext>
            </a:extLst>
          </p:cNvPr>
          <p:cNvSpPr/>
          <p:nvPr/>
        </p:nvSpPr>
        <p:spPr>
          <a:xfrm>
            <a:off x="9306427" y="1414584"/>
            <a:ext cx="2558739" cy="3425506"/>
          </a:xfrm>
          <a:prstGeom prst="rect">
            <a:avLst/>
          </a:prstGeom>
          <a:solidFill>
            <a:srgbClr val="FFC000"/>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lnSpc>
                <a:spcPct val="107000"/>
              </a:lnSpc>
              <a:spcBef>
                <a:spcPts val="0"/>
              </a:spcBef>
              <a:spcAft>
                <a:spcPts val="800"/>
              </a:spcAft>
            </a:pPr>
            <a:r>
              <a:rPr lang="ka-GE" sz="1050" b="1" dirty="0">
                <a:effectLst/>
                <a:latin typeface="Calibri" panose="020F0502020204030204" pitchFamily="34" charset="0"/>
                <a:ea typeface="Calibri" panose="020F0502020204030204" pitchFamily="34" charset="0"/>
                <a:cs typeface="Times New Roman" panose="02020603050405020304" pitchFamily="18" charset="0"/>
              </a:rPr>
              <a:t>მისაღები ზომები, როცა პრევენციული დისციპლინა არ შველის</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ka-GE" sz="1050" dirty="0">
                <a:effectLst/>
                <a:latin typeface="Calibri" panose="020F0502020204030204" pitchFamily="34" charset="0"/>
                <a:ea typeface="Calibri" panose="020F0502020204030204" pitchFamily="34" charset="0"/>
                <a:cs typeface="Times New Roman" panose="02020603050405020304" pitchFamily="18" charset="0"/>
              </a:rPr>
              <a:t>არასათანადო ქცევის მქონე მოსწავლესთან ვერბალური კამათი;</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050" dirty="0">
                <a:effectLst/>
                <a:latin typeface="Calibri" panose="020F0502020204030204" pitchFamily="34" charset="0"/>
                <a:ea typeface="Calibri" panose="020F0502020204030204" pitchFamily="34" charset="0"/>
                <a:cs typeface="Times New Roman" panose="02020603050405020304" pitchFamily="18" charset="0"/>
              </a:rPr>
              <a:t>“</a:t>
            </a:r>
            <a:r>
              <a:rPr lang="ka-GE" sz="1050" dirty="0">
                <a:effectLst/>
                <a:latin typeface="Calibri" panose="020F0502020204030204" pitchFamily="34" charset="0"/>
                <a:ea typeface="Calibri" panose="020F0502020204030204" pitchFamily="34" charset="0"/>
                <a:cs typeface="Times New Roman" panose="02020603050405020304" pitchFamily="18" charset="0"/>
              </a:rPr>
              <a:t>ამრევი“ მოსწავლის აქტივობისგან დროებით ჩამოშორება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ka-GE" sz="1050" dirty="0">
                <a:effectLst/>
                <a:latin typeface="Calibri" panose="020F0502020204030204" pitchFamily="34" charset="0"/>
                <a:ea typeface="Calibri" panose="020F0502020204030204" pitchFamily="34" charset="0"/>
                <a:cs typeface="Times New Roman" panose="02020603050405020304" pitchFamily="18" charset="0"/>
              </a:rPr>
              <a:t>“ამრევი“ მოსწავლის კლასიდან გაშვება;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ka-GE" sz="1050" dirty="0">
                <a:effectLst/>
                <a:latin typeface="Calibri" panose="020F0502020204030204" pitchFamily="34" charset="0"/>
                <a:ea typeface="Calibri" panose="020F0502020204030204" pitchFamily="34" charset="0"/>
                <a:cs typeface="Times New Roman" panose="02020603050405020304" pitchFamily="18" charset="0"/>
              </a:rPr>
              <a:t> სკოლის დირექციის ინფორმირება მოსწავლის არასათანადო ქცევის შესახებ;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ka-GE" sz="1050" dirty="0">
                <a:effectLst/>
                <a:latin typeface="Calibri" panose="020F0502020204030204" pitchFamily="34" charset="0"/>
                <a:ea typeface="Calibri" panose="020F0502020204030204" pitchFamily="34" charset="0"/>
                <a:cs typeface="Times New Roman" panose="02020603050405020304" pitchFamily="18" charset="0"/>
              </a:rPr>
              <a:t>მშობლების ინფორმირება მოსწავლის არასათანადო ქცევის შესახებ;</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Char char=""/>
            </a:pPr>
            <a:r>
              <a:rPr lang="ka-GE" sz="1050" dirty="0">
                <a:effectLst/>
                <a:latin typeface="Calibri" panose="020F0502020204030204" pitchFamily="34" charset="0"/>
                <a:ea typeface="Calibri" panose="020F0502020204030204" pitchFamily="34" charset="0"/>
                <a:cs typeface="Times New Roman" panose="02020603050405020304" pitchFamily="18" charset="0"/>
              </a:rPr>
              <a:t>მშოლბთან და დირექტორთან შეხვედრის ორგანიზება</a:t>
            </a:r>
            <a:r>
              <a:rPr lang="ka-GE"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22CE03B-FB96-FFD0-BD35-860F5FAD740A}"/>
              </a:ext>
            </a:extLst>
          </p:cNvPr>
          <p:cNvSpPr txBox="1"/>
          <p:nvPr/>
        </p:nvSpPr>
        <p:spPr>
          <a:xfrm>
            <a:off x="3907920" y="732696"/>
            <a:ext cx="1802539" cy="923330"/>
          </a:xfrm>
          <a:prstGeom prst="rect">
            <a:avLst/>
          </a:prstGeom>
          <a:noFill/>
        </p:spPr>
        <p:txBody>
          <a:bodyPr wrap="square" rtlCol="0">
            <a:spAutoFit/>
          </a:bodyPr>
          <a:lstStyle/>
          <a:p>
            <a:r>
              <a:rPr lang="ka-GE" dirty="0"/>
              <a:t>პრევენციული</a:t>
            </a:r>
          </a:p>
          <a:p>
            <a:r>
              <a:rPr lang="ka-GE" dirty="0"/>
              <a:t> დისციპლინა</a:t>
            </a:r>
          </a:p>
          <a:p>
            <a:endParaRPr lang="en-US" dirty="0"/>
          </a:p>
        </p:txBody>
      </p:sp>
      <p:sp>
        <p:nvSpPr>
          <p:cNvPr id="13" name="TextBox 12">
            <a:extLst>
              <a:ext uri="{FF2B5EF4-FFF2-40B4-BE49-F238E27FC236}">
                <a16:creationId xmlns:a16="http://schemas.microsoft.com/office/drawing/2014/main" id="{314D3A6E-24C2-54A4-A0F8-7F6FA209DC1B}"/>
              </a:ext>
            </a:extLst>
          </p:cNvPr>
          <p:cNvSpPr txBox="1"/>
          <p:nvPr/>
        </p:nvSpPr>
        <p:spPr>
          <a:xfrm>
            <a:off x="6982915" y="724644"/>
            <a:ext cx="1624263" cy="646331"/>
          </a:xfrm>
          <a:prstGeom prst="rect">
            <a:avLst/>
          </a:prstGeom>
          <a:noFill/>
        </p:spPr>
        <p:txBody>
          <a:bodyPr wrap="square" rtlCol="0">
            <a:spAutoFit/>
          </a:bodyPr>
          <a:lstStyle/>
          <a:p>
            <a:r>
              <a:rPr lang="ka-GE" dirty="0"/>
              <a:t>მხარდამჭერი დისციპლინა</a:t>
            </a:r>
            <a:endParaRPr lang="en-US" dirty="0"/>
          </a:p>
        </p:txBody>
      </p:sp>
      <p:sp>
        <p:nvSpPr>
          <p:cNvPr id="15" name="TextBox 14">
            <a:extLst>
              <a:ext uri="{FF2B5EF4-FFF2-40B4-BE49-F238E27FC236}">
                <a16:creationId xmlns:a16="http://schemas.microsoft.com/office/drawing/2014/main" id="{C8E671DE-165B-EBBD-C071-5FDE8C1F4B85}"/>
              </a:ext>
            </a:extLst>
          </p:cNvPr>
          <p:cNvSpPr txBox="1"/>
          <p:nvPr/>
        </p:nvSpPr>
        <p:spPr>
          <a:xfrm>
            <a:off x="9761644" y="708633"/>
            <a:ext cx="2595788" cy="646331"/>
          </a:xfrm>
          <a:prstGeom prst="rect">
            <a:avLst/>
          </a:prstGeom>
          <a:noFill/>
        </p:spPr>
        <p:txBody>
          <a:bodyPr wrap="square" rtlCol="0">
            <a:spAutoFit/>
          </a:bodyPr>
          <a:lstStyle/>
          <a:p>
            <a:r>
              <a:rPr lang="ka-GE" dirty="0"/>
              <a:t>გამასწორებელი დისციპლინა </a:t>
            </a:r>
            <a:endParaRPr lang="en-US" dirty="0"/>
          </a:p>
        </p:txBody>
      </p:sp>
    </p:spTree>
    <p:extLst>
      <p:ext uri="{BB962C8B-B14F-4D97-AF65-F5344CB8AC3E}">
        <p14:creationId xmlns:p14="http://schemas.microsoft.com/office/powerpoint/2010/main" val="3097796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Symbol zastępczy zawartości 3"/>
          <p:cNvSpPr>
            <a:spLocks noGrp="1"/>
          </p:cNvSpPr>
          <p:nvPr>
            <p:ph sz="half" idx="2"/>
          </p:nvPr>
        </p:nvSpPr>
        <p:spPr>
          <a:xfrm>
            <a:off x="839789" y="1596571"/>
            <a:ext cx="5502954" cy="4593092"/>
          </a:xfrm>
        </p:spPr>
        <p:txBody>
          <a:bodyPr>
            <a:normAutofit/>
          </a:bodyPr>
          <a:lstStyle/>
          <a:p>
            <a:endParaRPr lang="en-AU" dirty="0"/>
          </a:p>
        </p:txBody>
      </p:sp>
      <p:sp>
        <p:nvSpPr>
          <p:cNvPr id="3" name="AutoShape 2" descr="6 Ways to Maintain Classroom Discipline - wikiHo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6 Ways to Maintain Classroom Discipline - wikiHow"/>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7 Classroom Management Mistakes—and the Research on How to Fix Them |  Edutopia"/>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465138"/>
            <a:ext cx="7346197" cy="62312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Prostokąt 5"/>
          <p:cNvSpPr/>
          <p:nvPr/>
        </p:nvSpPr>
        <p:spPr>
          <a:xfrm>
            <a:off x="961747" y="1596571"/>
            <a:ext cx="5259037" cy="600164"/>
          </a:xfrm>
          <a:prstGeom prst="rect">
            <a:avLst/>
          </a:prstGeom>
        </p:spPr>
        <p:txBody>
          <a:bodyPr wrap="square">
            <a:spAutoFit/>
          </a:bodyPr>
          <a:lstStyle/>
          <a:p>
            <a:r>
              <a:rPr lang="ka-GE" sz="3300" dirty="0">
                <a:solidFill>
                  <a:schemeClr val="accent2">
                    <a:lumMod val="75000"/>
                  </a:schemeClr>
                </a:solidFill>
                <a:effectLst>
                  <a:outerShdw blurRad="38100" dist="38100" dir="2700000" algn="tl">
                    <a:srgbClr val="000000">
                      <a:alpha val="43137"/>
                    </a:srgbClr>
                  </a:outerShdw>
                </a:effectLst>
              </a:rPr>
              <a:t>მოსწავლეთა დისციპლინა</a:t>
            </a:r>
            <a:endParaRPr lang="en-AU" sz="3300" dirty="0">
              <a:solidFill>
                <a:schemeClr val="accent2">
                  <a:lumMod val="75000"/>
                </a:schemeClr>
              </a:solidFill>
              <a:effectLst>
                <a:outerShdw blurRad="38100" dist="38100" dir="2700000" algn="tl">
                  <a:srgbClr val="000000">
                    <a:alpha val="43137"/>
                  </a:srgbClr>
                </a:outerShdw>
              </a:effectLst>
            </a:endParaRPr>
          </a:p>
        </p:txBody>
      </p:sp>
      <p:sp>
        <p:nvSpPr>
          <p:cNvPr id="7" name="Prostokąt 6"/>
          <p:cNvSpPr/>
          <p:nvPr/>
        </p:nvSpPr>
        <p:spPr>
          <a:xfrm>
            <a:off x="6943240" y="331178"/>
            <a:ext cx="5114441" cy="5632311"/>
          </a:xfrm>
          <a:prstGeom prst="rect">
            <a:avLst/>
          </a:prstGeom>
        </p:spPr>
        <p:txBody>
          <a:bodyPr wrap="square">
            <a:spAutoFit/>
          </a:bodyPr>
          <a:lstStyle/>
          <a:p>
            <a:pPr marL="457200" indent="-457200" fontAlgn="base">
              <a:buFont typeface="Wingdings" panose="05000000000000000000" pitchFamily="2" charset="2"/>
              <a:buChar char="q"/>
            </a:pPr>
            <a:r>
              <a:rPr lang="ka-GE" sz="3000" b="1" dirty="0">
                <a:solidFill>
                  <a:srgbClr val="000000"/>
                </a:solidFill>
                <a:latin typeface="helvetica" panose="020B0604020202020204" pitchFamily="34" charset="0"/>
              </a:rPr>
              <a:t>მიზნები</a:t>
            </a:r>
            <a:r>
              <a:rPr lang="pl-PL" sz="3000" dirty="0">
                <a:solidFill>
                  <a:srgbClr val="000000"/>
                </a:solidFill>
                <a:latin typeface="helvetica" panose="020B0604020202020204" pitchFamily="34" charset="0"/>
              </a:rPr>
              <a:t/>
            </a:r>
            <a:br>
              <a:rPr lang="pl-PL" sz="3000" dirty="0">
                <a:solidFill>
                  <a:srgbClr val="000000"/>
                </a:solidFill>
                <a:latin typeface="helvetica" panose="020B0604020202020204" pitchFamily="34" charset="0"/>
              </a:rPr>
            </a:br>
            <a:r>
              <a:rPr lang="pl-PL" sz="3000" dirty="0">
                <a:solidFill>
                  <a:srgbClr val="000000"/>
                </a:solidFill>
                <a:latin typeface="helvetica" panose="020B0604020202020204" pitchFamily="34" charset="0"/>
              </a:rPr>
              <a:t/>
            </a:r>
            <a:br>
              <a:rPr lang="pl-PL" sz="3000" dirty="0">
                <a:solidFill>
                  <a:srgbClr val="000000"/>
                </a:solidFill>
                <a:latin typeface="helvetica" panose="020B0604020202020204" pitchFamily="34" charset="0"/>
              </a:rPr>
            </a:br>
            <a:r>
              <a:rPr lang="ka-GE" sz="3000" dirty="0">
                <a:solidFill>
                  <a:srgbClr val="000000"/>
                </a:solidFill>
                <a:latin typeface="helvetica" panose="020B0604020202020204" pitchFamily="34" charset="0"/>
              </a:rPr>
              <a:t>ქცევის მნიშვნელობის გაგება,</a:t>
            </a:r>
          </a:p>
          <a:p>
            <a:pPr fontAlgn="base"/>
            <a:endParaRPr lang="en-US" sz="3000" dirty="0">
              <a:solidFill>
                <a:srgbClr val="000000"/>
              </a:solidFill>
              <a:latin typeface="helvetica" panose="020B0604020202020204" pitchFamily="34" charset="0"/>
            </a:endParaRPr>
          </a:p>
          <a:p>
            <a:pPr marL="457200" indent="-457200" fontAlgn="base">
              <a:buFont typeface="Wingdings" panose="05000000000000000000" pitchFamily="2" charset="2"/>
              <a:buChar char="q"/>
            </a:pPr>
            <a:r>
              <a:rPr lang="en-US" sz="3000" dirty="0">
                <a:solidFill>
                  <a:srgbClr val="000000"/>
                </a:solidFill>
                <a:latin typeface="helvetica" panose="020B0604020202020204" pitchFamily="34" charset="0"/>
              </a:rPr>
              <a:t>გ</a:t>
            </a:r>
            <a:r>
              <a:rPr lang="ka-GE" sz="3000" dirty="0">
                <a:solidFill>
                  <a:srgbClr val="000000"/>
                </a:solidFill>
                <a:latin typeface="helvetica" panose="020B0604020202020204" pitchFamily="34" charset="0"/>
              </a:rPr>
              <a:t>აგება იმისა, თუ რა იწვევს ამ ქცევას, </a:t>
            </a:r>
            <a:endParaRPr lang="pl-PL" sz="3000" dirty="0">
              <a:solidFill>
                <a:srgbClr val="000000"/>
              </a:solidFill>
              <a:latin typeface="helvetica" panose="020B0604020202020204" pitchFamily="34" charset="0"/>
            </a:endParaRPr>
          </a:p>
          <a:p>
            <a:pPr marL="457200" indent="-457200" fontAlgn="base">
              <a:buFont typeface="Wingdings" panose="05000000000000000000" pitchFamily="2" charset="2"/>
              <a:buChar char="q"/>
            </a:pPr>
            <a:endParaRPr lang="en-US" sz="3000" dirty="0">
              <a:solidFill>
                <a:srgbClr val="000000"/>
              </a:solidFill>
              <a:latin typeface="helvetica" panose="020B0604020202020204" pitchFamily="34" charset="0"/>
            </a:endParaRPr>
          </a:p>
          <a:p>
            <a:pPr marL="457200" indent="-457200" fontAlgn="base">
              <a:buFont typeface="Wingdings" panose="05000000000000000000" pitchFamily="2" charset="2"/>
              <a:buChar char="q"/>
            </a:pPr>
            <a:r>
              <a:rPr lang="ka-GE" sz="3000" dirty="0">
                <a:solidFill>
                  <a:srgbClr val="000000"/>
                </a:solidFill>
                <a:latin typeface="helvetica" panose="020B0604020202020204" pitchFamily="34" charset="0"/>
              </a:rPr>
              <a:t>გავიგოთ, როგორ ვუპასუხოთ ქცევას ისე, რომ ბავსვმა ისწავლოს უკეთესი ქცევა</a:t>
            </a:r>
            <a:r>
              <a:rPr lang="en-US" sz="3000" dirty="0">
                <a:solidFill>
                  <a:srgbClr val="000000"/>
                </a:solidFill>
                <a:latin typeface="helvetica" panose="020B0604020202020204" pitchFamily="34" charset="0"/>
              </a:rPr>
              <a:t>.</a:t>
            </a:r>
            <a:endParaRPr lang="en-US" sz="3000" b="0" i="0" dirty="0">
              <a:solidFill>
                <a:srgbClr val="000000"/>
              </a:solidFill>
              <a:effectLst/>
              <a:latin typeface="helvetica" panose="020B0604020202020204" pitchFamily="34" charset="0"/>
            </a:endParaRPr>
          </a:p>
        </p:txBody>
      </p:sp>
    </p:spTree>
    <p:extLst>
      <p:ext uri="{BB962C8B-B14F-4D97-AF65-F5344CB8AC3E}">
        <p14:creationId xmlns:p14="http://schemas.microsoft.com/office/powerpoint/2010/main" val="495095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4098" name="Picture 2" descr="Positive Discipline for Children with Special Needs: Raising and Teaching  All Children to Become Resilient, Responsible, and Respectful: Nelsen,  Jane, Foster, Steven, Raphael, Arlene: 9780307589828: Books: Amazon.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9409" y="278397"/>
            <a:ext cx="5179082" cy="64928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F48CC6E5-75DD-F90F-60C5-DC33ECBDA3FB}"/>
              </a:ext>
            </a:extLst>
          </p:cNvPr>
          <p:cNvSpPr/>
          <p:nvPr/>
        </p:nvSpPr>
        <p:spPr>
          <a:xfrm>
            <a:off x="520700" y="278397"/>
            <a:ext cx="5575300" cy="971550"/>
          </a:xfrm>
          <a:prstGeom prst="round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ეფექტური საკლასო ოთახისა და პოზიტიური ქცევის ხელშემოწყობი სისტემების კომპონენტები</a:t>
            </a:r>
          </a:p>
        </p:txBody>
      </p:sp>
      <p:sp>
        <p:nvSpPr>
          <p:cNvPr id="9" name="Rectangle: Rounded Corners 8">
            <a:extLst>
              <a:ext uri="{FF2B5EF4-FFF2-40B4-BE49-F238E27FC236}">
                <a16:creationId xmlns:a16="http://schemas.microsoft.com/office/drawing/2014/main" id="{A70B404B-7B3C-5804-D4C5-6B6FF09CE8DA}"/>
              </a:ext>
            </a:extLst>
          </p:cNvPr>
          <p:cNvSpPr/>
          <p:nvPr/>
        </p:nvSpPr>
        <p:spPr>
          <a:xfrm>
            <a:off x="508000" y="1427112"/>
            <a:ext cx="2241550" cy="914400"/>
          </a:xfrm>
          <a:prstGeom prst="round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ka-GE" sz="1100" b="0" i="0" u="none" strike="noStrike" kern="0" cap="none" spc="0" normalizeH="0" baseline="0" noProof="0">
                <a:ln>
                  <a:noFill/>
                </a:ln>
                <a:solidFill>
                  <a:sysClr val="window" lastClr="FFFFFF"/>
                </a:solidFill>
                <a:effectLst/>
                <a:uLnTx/>
                <a:uFillTx/>
                <a:latin typeface="Sylfaen" panose="010A0502050306030303" pitchFamily="18" charset="0"/>
                <a:ea typeface="Calibri" panose="020F0502020204030204" pitchFamily="34" charset="0"/>
                <a:cs typeface="Times New Roman" panose="02020603050405020304" pitchFamily="18" charset="0"/>
              </a:rPr>
              <a:t>ურთიერთობები და პოზიტიური სასკოლო კლიმატი</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17720A95-AEE3-0281-CC90-828BF04B9946}"/>
              </a:ext>
            </a:extLst>
          </p:cNvPr>
          <p:cNvSpPr/>
          <p:nvPr/>
        </p:nvSpPr>
        <p:spPr>
          <a:xfrm>
            <a:off x="2813050" y="1440447"/>
            <a:ext cx="3314700" cy="927100"/>
          </a:xfrm>
          <a:prstGeom prst="round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ka-GE" sz="1100" b="0" i="0" u="none" strike="noStrike" kern="0" cap="none" spc="0" normalizeH="0" baseline="0" noProof="0">
                <a:ln>
                  <a:noFill/>
                </a:ln>
                <a:solidFill>
                  <a:sysClr val="windowText" lastClr="000000"/>
                </a:solidFill>
                <a:effectLst/>
                <a:uLnTx/>
                <a:uFillTx/>
                <a:latin typeface="Sylfaen" panose="010A0502050306030303" pitchFamily="18" charset="0"/>
                <a:ea typeface="Calibri" panose="020F0502020204030204" pitchFamily="34" charset="0"/>
                <a:cs typeface="Times New Roman" panose="02020603050405020304" pitchFamily="18" charset="0"/>
              </a:rPr>
              <a:t>თანამშრომლებს, თანატოლებსა და მოსწავლეებს შორის პოზიტიური ურთიერთობების დაფუძნება, შენება და შენარჩუნება</a:t>
            </a:r>
            <a:endParaRPr kumimoji="0" lang="en-US" sz="11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BE8C4CCD-57D6-E21F-019E-F688A4B94A20}"/>
              </a:ext>
            </a:extLst>
          </p:cNvPr>
          <p:cNvSpPr/>
          <p:nvPr/>
        </p:nvSpPr>
        <p:spPr>
          <a:xfrm>
            <a:off x="488950" y="2455177"/>
            <a:ext cx="2241550" cy="914400"/>
          </a:xfrm>
          <a:prstGeom prst="round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ka-GE" sz="1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მოლოდინები და უნარების გაუმჯობესება</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B96030E2-4A37-7D30-63DE-253643AC2A87}"/>
              </a:ext>
            </a:extLst>
          </p:cNvPr>
          <p:cNvSpPr/>
          <p:nvPr/>
        </p:nvSpPr>
        <p:spPr>
          <a:xfrm>
            <a:off x="2825750" y="2456447"/>
            <a:ext cx="3282950" cy="914400"/>
          </a:xfrm>
          <a:prstGeom prst="round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ka-GE" sz="1100">
                <a:effectLst/>
                <a:latin typeface="Calibri" panose="020F0502020204030204" pitchFamily="34" charset="0"/>
                <a:ea typeface="Calibri" panose="020F0502020204030204" pitchFamily="34" charset="0"/>
                <a:cs typeface="Times New Roman" panose="02020603050405020304" pitchFamily="18" charset="0"/>
              </a:rPr>
              <a:t>გამოყავით, იდენტიფიცირება გაუკეთეთ მოსალოდნელ ქცევას და ასწავლეთ</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9ADF7BA2-DACB-704F-9261-51913F04922C}"/>
              </a:ext>
            </a:extLst>
          </p:cNvPr>
          <p:cNvSpPr/>
          <p:nvPr/>
        </p:nvSpPr>
        <p:spPr>
          <a:xfrm>
            <a:off x="482600" y="3447047"/>
            <a:ext cx="2241550" cy="914400"/>
          </a:xfrm>
          <a:prstGeom prst="round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ka-GE" sz="1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მოტივაცია/ანგარიშვალდებულება</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D03223CB-77A0-8167-332D-EB6BD42B3F8B}"/>
              </a:ext>
            </a:extLst>
          </p:cNvPr>
          <p:cNvSpPr/>
          <p:nvPr/>
        </p:nvSpPr>
        <p:spPr>
          <a:xfrm>
            <a:off x="2813050" y="3459747"/>
            <a:ext cx="3270250" cy="908050"/>
          </a:xfrm>
          <a:prstGeom prst="round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ka-GE" sz="1100">
                <a:effectLst/>
                <a:latin typeface="Calibri" panose="020F0502020204030204" pitchFamily="34" charset="0"/>
                <a:ea typeface="Calibri" panose="020F0502020204030204" pitchFamily="34" charset="0"/>
                <a:cs typeface="Times New Roman" panose="02020603050405020304" pitchFamily="18" charset="0"/>
              </a:rPr>
              <a:t>სასურველ ქცევაზე ანგარიშვალდებულებით,  გაუკეთეთ სტუდენტებს ნასწავლი ქცევის დემონსტრირების მოტივირება</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5" name="Rectangle: Rounded Corners 14">
            <a:extLst>
              <a:ext uri="{FF2B5EF4-FFF2-40B4-BE49-F238E27FC236}">
                <a16:creationId xmlns:a16="http://schemas.microsoft.com/office/drawing/2014/main" id="{1C1FF518-30A0-B9BD-7A66-49FD25773D3F}"/>
              </a:ext>
            </a:extLst>
          </p:cNvPr>
          <p:cNvSpPr/>
          <p:nvPr/>
        </p:nvSpPr>
        <p:spPr>
          <a:xfrm>
            <a:off x="469900" y="4469397"/>
            <a:ext cx="2241550" cy="914400"/>
          </a:xfrm>
          <a:prstGeom prst="round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ka-GE" sz="1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თანმომდევრობა/მდგრადობა</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43F6E28C-DD82-F16F-7EBA-81F62594B0D8}"/>
              </a:ext>
            </a:extLst>
          </p:cNvPr>
          <p:cNvSpPr/>
          <p:nvPr/>
        </p:nvSpPr>
        <p:spPr>
          <a:xfrm>
            <a:off x="2832100" y="4475747"/>
            <a:ext cx="3282950" cy="914400"/>
          </a:xfrm>
          <a:prstGeom prst="round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ka-GE" sz="1100">
                <a:effectLst/>
                <a:latin typeface="Calibri" panose="020F0502020204030204" pitchFamily="34" charset="0"/>
                <a:ea typeface="Calibri" panose="020F0502020204030204" pitchFamily="34" charset="0"/>
                <a:cs typeface="Times New Roman" panose="02020603050405020304" pitchFamily="18" charset="0"/>
              </a:rPr>
              <a:t>იყავით თანმიმდევრული და მყარი ისეთ სფეროებში, როგორიცაა: დრო, მოსწავლე, თანამშრომლები, სიტუაციები, გარემო;</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FE18D84E-58A8-BB76-1307-8854311D5817}"/>
              </a:ext>
            </a:extLst>
          </p:cNvPr>
          <p:cNvSpPr/>
          <p:nvPr/>
        </p:nvSpPr>
        <p:spPr>
          <a:xfrm>
            <a:off x="450850" y="5472697"/>
            <a:ext cx="2241550" cy="914400"/>
          </a:xfrm>
          <a:prstGeom prst="round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ka-GE" sz="1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განსაკუთრებული  სიტუაციები - გარემო და მოსწავლე</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5AB716B4-5D2A-543B-ED54-AF3EB3B20F72}"/>
              </a:ext>
            </a:extLst>
          </p:cNvPr>
          <p:cNvSpPr/>
          <p:nvPr/>
        </p:nvSpPr>
        <p:spPr>
          <a:xfrm>
            <a:off x="2799080" y="5466347"/>
            <a:ext cx="3282950" cy="914400"/>
          </a:xfrm>
          <a:prstGeom prst="round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ka-GE" sz="1100">
                <a:effectLst/>
                <a:latin typeface="Calibri" panose="020F0502020204030204" pitchFamily="34" charset="0"/>
                <a:ea typeface="Calibri" panose="020F0502020204030204" pitchFamily="34" charset="0"/>
                <a:cs typeface="Times New Roman" panose="02020603050405020304" pitchFamily="18" charset="0"/>
              </a:rPr>
              <a:t>მართეთ პროცესი სხვადასხვა გარემოსთან (ჩვეული სასკოლო სივრცე) ადაპტირების საჭიროებებისა და თანატოლების გავლენის გააზრებით</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523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217844" y="343361"/>
            <a:ext cx="11226195" cy="788015"/>
          </a:xfrm>
        </p:spPr>
        <p:txBody>
          <a:bodyPr>
            <a:normAutofit/>
          </a:bodyPr>
          <a:lstStyle/>
          <a:p>
            <a:r>
              <a:rPr lang="ka-GE" dirty="0">
                <a:solidFill>
                  <a:srgbClr val="0070C0"/>
                </a:solidFill>
                <a:effectLst>
                  <a:outerShdw blurRad="38100" dist="38100" dir="2700000" algn="tl">
                    <a:srgbClr val="000000">
                      <a:alpha val="43137"/>
                    </a:srgbClr>
                  </a:outerShdw>
                </a:effectLst>
                <a:latin typeface="+mn-lt"/>
              </a:rPr>
              <a:t>საკლასო მენეჯმენტი</a:t>
            </a:r>
            <a:endParaRPr lang="en-AU" dirty="0">
              <a:solidFill>
                <a:srgbClr val="0070C0"/>
              </a:solidFill>
              <a:effectLst>
                <a:outerShdw blurRad="38100" dist="38100" dir="2700000" algn="tl">
                  <a:srgbClr val="000000">
                    <a:alpha val="43137"/>
                  </a:srgbClr>
                </a:outerShdw>
              </a:effectLst>
              <a:latin typeface="+mn-lt"/>
            </a:endParaRPr>
          </a:p>
        </p:txBody>
      </p:sp>
      <p:sp>
        <p:nvSpPr>
          <p:cNvPr id="3" name="Symbol zastępczy zawartości 2"/>
          <p:cNvSpPr>
            <a:spLocks noGrp="1"/>
          </p:cNvSpPr>
          <p:nvPr>
            <p:ph idx="1"/>
          </p:nvPr>
        </p:nvSpPr>
        <p:spPr>
          <a:xfrm>
            <a:off x="343525" y="1259174"/>
            <a:ext cx="6991662" cy="4799482"/>
          </a:xfrm>
        </p:spPr>
        <p:txBody>
          <a:bodyPr>
            <a:noAutofit/>
          </a:bodyPr>
          <a:lstStyle/>
          <a:p>
            <a:pPr marL="0" indent="0" algn="just">
              <a:buNone/>
            </a:pPr>
            <a:r>
              <a:rPr lang="ka-GE" sz="2000" dirty="0"/>
              <a:t>შექმენით კომფორტული სასწავლო გარემო</a:t>
            </a:r>
            <a:endParaRPr lang="en-US" sz="2000" dirty="0"/>
          </a:p>
          <a:p>
            <a:pPr marL="0" indent="0" algn="just">
              <a:buNone/>
            </a:pPr>
            <a:endParaRPr lang="ka-GE" sz="2000" dirty="0"/>
          </a:p>
          <a:p>
            <a:pPr marL="0" indent="0" algn="just">
              <a:buNone/>
            </a:pPr>
            <a:r>
              <a:rPr lang="ka-GE" sz="2000" dirty="0"/>
              <a:t>ყოფილხართ ოთახში სადაც ბევრი ადამიანი ან ნივთია? მაგალითად ავეჯით გადაჭედილ ოთახში?</a:t>
            </a:r>
          </a:p>
          <a:p>
            <a:pPr marL="0" indent="0" algn="just">
              <a:buNone/>
            </a:pPr>
            <a:endParaRPr lang="ka-GE" sz="2400" b="1" dirty="0"/>
          </a:p>
          <a:p>
            <a:pPr marL="0" indent="0" algn="just">
              <a:buNone/>
            </a:pPr>
            <a:r>
              <a:rPr lang="ka-GE" sz="2000" b="1" dirty="0"/>
              <a:t>თავიდან როგორ გრძნობდით თავს? </a:t>
            </a:r>
            <a:r>
              <a:rPr lang="ka-GE" sz="2000" dirty="0"/>
              <a:t>გარკვეული დროის შემდეგ</a:t>
            </a:r>
            <a:r>
              <a:rPr lang="en-US" sz="2000" dirty="0"/>
              <a:t>,</a:t>
            </a:r>
            <a:r>
              <a:rPr lang="ka-GE" sz="2000" dirty="0"/>
              <a:t> როგორ შეიცვალა თქვენი გრძნობები?</a:t>
            </a:r>
          </a:p>
          <a:p>
            <a:pPr marL="0" indent="0" algn="just">
              <a:buNone/>
            </a:pPr>
            <a:endParaRPr lang="ka-GE" sz="2000" dirty="0"/>
          </a:p>
          <a:p>
            <a:pPr marL="0" indent="0" algn="just">
              <a:buNone/>
            </a:pPr>
            <a:r>
              <a:rPr lang="en-US" sz="2000" dirty="0"/>
              <a:t>თ</a:t>
            </a:r>
            <a:r>
              <a:rPr lang="ka-GE" sz="2000" dirty="0"/>
              <a:t>ავდაპირველად ბევრი ჩვენგანი შეიძლება გაოცებულიყო, ხოლო მუშაობის დაწყების და ადამიანებთან ურთიერთობის შემდეგ უარყოფითი გრძნობები დაგვუფლებოდა. </a:t>
            </a:r>
          </a:p>
          <a:p>
            <a:pPr marL="0" indent="0" algn="just">
              <a:buNone/>
            </a:pPr>
            <a:endParaRPr lang="pl-PL" sz="2000" dirty="0"/>
          </a:p>
          <a:p>
            <a:pPr marL="0" indent="0" algn="just">
              <a:buNone/>
            </a:pPr>
            <a:r>
              <a:rPr lang="ka-GE" sz="2000" dirty="0"/>
              <a:t>შეიძლება დაგვეუფლოს  იმედგაცრუება ან ბრაზი, ან შეიძლება კუთხეში მივიდეთ და ვეცადოთ თავი ავარიდოთ სხვებს, ან ნივთებთან შეჯახებას.  </a:t>
            </a:r>
            <a:endParaRPr lang="pl-PL" sz="2000" dirty="0"/>
          </a:p>
        </p:txBody>
      </p:sp>
      <p:sp>
        <p:nvSpPr>
          <p:cNvPr id="4" name="Prostokąt 3"/>
          <p:cNvSpPr/>
          <p:nvPr/>
        </p:nvSpPr>
        <p:spPr>
          <a:xfrm>
            <a:off x="7545749" y="856357"/>
            <a:ext cx="4856813" cy="6001643"/>
          </a:xfrm>
          <a:prstGeom prst="rect">
            <a:avLst/>
          </a:prstGeom>
        </p:spPr>
        <p:txBody>
          <a:bodyPr wrap="square">
            <a:spAutoFit/>
          </a:bodyPr>
          <a:lstStyle/>
          <a:p>
            <a:r>
              <a:rPr lang="ka-GE" sz="2400" dirty="0"/>
              <a:t>საკლასო ოთახებში, სადაც ფიზიკური გარემო არ არის კარგად მოწყობილი, ჩვენს მოსწავლეებსაც შეიძლება ჰქონდეთ იგივე გრძნობები.</a:t>
            </a:r>
          </a:p>
          <a:p>
            <a:endParaRPr lang="ka-GE" sz="2400" dirty="0"/>
          </a:p>
          <a:p>
            <a:r>
              <a:rPr lang="ka-GE" sz="2400" dirty="0"/>
              <a:t>მათი არასათანადო ქცევა, შესაძლოა რეაქციაა შიშზე ან იმედგაცრუებაზე. </a:t>
            </a:r>
            <a:endParaRPr lang="pl-PL" sz="2400" dirty="0"/>
          </a:p>
          <a:p>
            <a:endParaRPr lang="pl-PL" sz="2400" dirty="0"/>
          </a:p>
          <a:p>
            <a:r>
              <a:rPr lang="en-US" sz="2400" dirty="0"/>
              <a:t> </a:t>
            </a:r>
            <a:r>
              <a:rPr lang="en-US" sz="2400" b="1" dirty="0"/>
              <a:t>კ</a:t>
            </a:r>
            <a:r>
              <a:rPr lang="ka-GE" sz="2400" b="1" dirty="0"/>
              <a:t>არგად დაგეგმილი საკლასო გარემო დაგვეხმარება თავიდან ავიცილოთ არასათანადო ქცევა.  ის ასევე  დაგვეხმარება საკლასო აქტივობების ეფექტიან განხორციელებაში. </a:t>
            </a:r>
            <a:endParaRPr lang="en-AU" sz="2400" b="1" dirty="0"/>
          </a:p>
        </p:txBody>
      </p:sp>
    </p:spTree>
    <p:extLst>
      <p:ext uri="{BB962C8B-B14F-4D97-AF65-F5344CB8AC3E}">
        <p14:creationId xmlns:p14="http://schemas.microsoft.com/office/powerpoint/2010/main" val="4251926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6"/>
            <a:ext cx="10515600" cy="723446"/>
          </a:xfrm>
        </p:spPr>
        <p:txBody>
          <a:bodyPr/>
          <a:lstStyle/>
          <a:p>
            <a:r>
              <a:rPr lang="ka-GE" dirty="0">
                <a:solidFill>
                  <a:srgbClr val="0070C0"/>
                </a:solidFill>
                <a:effectLst>
                  <a:outerShdw blurRad="38100" dist="38100" dir="2700000" algn="tl">
                    <a:srgbClr val="000000">
                      <a:alpha val="43137"/>
                    </a:srgbClr>
                  </a:outerShdw>
                </a:effectLst>
                <a:latin typeface="Sylfaen" panose="010A0502050306030303" pitchFamily="18" charset="0"/>
              </a:rPr>
              <a:t>საკლასო მენეჯმენტი</a:t>
            </a:r>
            <a:endParaRPr lang="en-AU" dirty="0">
              <a:solidFill>
                <a:srgbClr val="0070C0"/>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373966" y="1517524"/>
            <a:ext cx="4546949" cy="4406220"/>
          </a:xfrm>
        </p:spPr>
        <p:txBody>
          <a:bodyPr>
            <a:normAutofit fontScale="92500" lnSpcReduction="10000"/>
          </a:bodyPr>
          <a:lstStyle/>
          <a:p>
            <a:pPr marL="0" indent="0">
              <a:buNone/>
            </a:pPr>
            <a:r>
              <a:rPr lang="ka-GE" dirty="0"/>
              <a:t>ბევრი</a:t>
            </a:r>
            <a:r>
              <a:rPr lang="en-US" dirty="0"/>
              <a:t> </a:t>
            </a:r>
            <a:r>
              <a:rPr lang="ka-GE" dirty="0"/>
              <a:t>მასწავლებლისთვის სპეციალური საგანმანათლებლო საჭიროებების მქონე ახალგაზრდებთან მუშაობა დაკავშირებულია ერთგვარ ბრძოლასთან</a:t>
            </a:r>
          </a:p>
          <a:p>
            <a:pPr marL="0" indent="0" algn="just">
              <a:buNone/>
            </a:pPr>
            <a:endParaRPr lang="ka-GE" dirty="0"/>
          </a:p>
          <a:p>
            <a:pPr marL="0" indent="0" algn="just">
              <a:buNone/>
            </a:pPr>
            <a:r>
              <a:rPr lang="ka-GE" dirty="0"/>
              <a:t>- ბრძოლა ყურადღებისთვის, სათანადო ქცევისთვის ან სასკოლო ვალდებულებების შესასრულებლად.</a:t>
            </a:r>
            <a:endParaRPr lang="en-AU" dirty="0"/>
          </a:p>
        </p:txBody>
      </p:sp>
      <p:pic>
        <p:nvPicPr>
          <p:cNvPr id="3074" name="Picture 2" descr="Classroom Management Stategies - pedagogiayandragogia2016"/>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494" t="66402"/>
          <a:stretch/>
        </p:blipFill>
        <p:spPr bwMode="auto">
          <a:xfrm>
            <a:off x="4776537" y="4836695"/>
            <a:ext cx="7041497" cy="17674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6426B4F-8489-F2C8-4E1C-3CFD0BAF49FA}"/>
              </a:ext>
            </a:extLst>
          </p:cNvPr>
          <p:cNvSpPr txBox="1"/>
          <p:nvPr/>
        </p:nvSpPr>
        <p:spPr>
          <a:xfrm>
            <a:off x="6096000" y="2117557"/>
            <a:ext cx="5722034" cy="2246769"/>
          </a:xfrm>
          <a:prstGeom prst="rect">
            <a:avLst/>
          </a:prstGeom>
          <a:noFill/>
        </p:spPr>
        <p:txBody>
          <a:bodyPr wrap="square" rtlCol="0">
            <a:spAutoFit/>
          </a:bodyPr>
          <a:lstStyle/>
          <a:p>
            <a:r>
              <a:rPr lang="ka-GE" sz="2000" dirty="0"/>
              <a:t>რა არის საკლასო მენეჯმენტი?</a:t>
            </a:r>
          </a:p>
          <a:p>
            <a:endParaRPr lang="ka-GE" sz="2000" dirty="0"/>
          </a:p>
          <a:p>
            <a:r>
              <a:rPr lang="ka-GE" sz="2000" dirty="0"/>
              <a:t>სალასო მენეჯმენტი არის რესურსების, მოსწავლეებისა და ასისტენტების (დამხმარეების) ორგანიზების იმგვარი გზა, რომ სწავლა სწავლების პროცესი ეფექტიანად წარიმართოს. </a:t>
            </a:r>
            <a:endParaRPr lang="en-US" sz="2000" dirty="0"/>
          </a:p>
        </p:txBody>
      </p:sp>
    </p:spTree>
    <p:extLst>
      <p:ext uri="{BB962C8B-B14F-4D97-AF65-F5344CB8AC3E}">
        <p14:creationId xmlns:p14="http://schemas.microsoft.com/office/powerpoint/2010/main" val="411861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741947" y="358784"/>
            <a:ext cx="10515600" cy="1325563"/>
          </a:xfrm>
        </p:spPr>
        <p:txBody>
          <a:bodyPr>
            <a:noAutofit/>
          </a:bodyPr>
          <a:lstStyle/>
          <a:p>
            <a:pPr algn="just"/>
            <a:r>
              <a:rPr lang="ka-GE" sz="2800" b="1" dirty="0">
                <a:latin typeface="+mn-lt"/>
              </a:rPr>
              <a:t>აქ  წარმოდგენილია რამდენიმე საკითხი, რომელზეც უნდა იფიქროთ, როდესაც თქვენს მოსწავლეებთან ერთად საკლასო სივრცეს აწყობთ. ეს სია არ არის სრული. რას დაამატებდით?</a:t>
            </a:r>
            <a:endParaRPr lang="en-US" sz="2800" b="1" dirty="0">
              <a:latin typeface="+mn-lt"/>
            </a:endParaRPr>
          </a:p>
        </p:txBody>
      </p:sp>
      <p:sp>
        <p:nvSpPr>
          <p:cNvPr id="3" name="Symbol zastępczy zawartości 2"/>
          <p:cNvSpPr>
            <a:spLocks noGrp="1"/>
          </p:cNvSpPr>
          <p:nvPr>
            <p:ph idx="1"/>
          </p:nvPr>
        </p:nvSpPr>
        <p:spPr>
          <a:xfrm>
            <a:off x="149902" y="1828800"/>
            <a:ext cx="6985416" cy="4677947"/>
          </a:xfrm>
        </p:spPr>
        <p:txBody>
          <a:bodyPr>
            <a:normAutofit lnSpcReduction="10000"/>
          </a:bodyPr>
          <a:lstStyle/>
          <a:p>
            <a:r>
              <a:rPr lang="ka-GE" b="1" dirty="0"/>
              <a:t>ყველა იყოს მხედველობის არეში</a:t>
            </a:r>
          </a:p>
          <a:p>
            <a:pPr marL="0" indent="0">
              <a:buNone/>
            </a:pPr>
            <a:r>
              <a:rPr lang="ka-GE" sz="2400" dirty="0"/>
              <a:t>თქვენ უნდა გქონდეთ შესაძლებლობა ხედავდეთ ყველა მოსწავლეს ნებისმიერ დროს, რათა აკონტროლოთ მათი მუშაობა და ქცევა.</a:t>
            </a:r>
          </a:p>
          <a:p>
            <a:pPr marL="0" indent="0">
              <a:buNone/>
            </a:pPr>
            <a:endParaRPr lang="ka-GE" sz="2400" dirty="0"/>
          </a:p>
          <a:p>
            <a:pPr marL="0" indent="0">
              <a:buNone/>
            </a:pPr>
            <a:r>
              <a:rPr lang="ka-GE" sz="2400" dirty="0"/>
              <a:t>თქვენ, სამუშაო მაგიდიდან ასევე უნდახედავდეთ კარს.</a:t>
            </a:r>
          </a:p>
          <a:p>
            <a:pPr marL="0" indent="0">
              <a:buNone/>
            </a:pPr>
            <a:endParaRPr lang="ka-GE" sz="2400" dirty="0"/>
          </a:p>
          <a:p>
            <a:pPr marL="0" indent="0">
              <a:buNone/>
            </a:pPr>
            <a:r>
              <a:rPr lang="ka-GE" sz="2400" dirty="0"/>
              <a:t>თქვენს მოსწავლეებს, შემობრუნებისა და ადგილის შეცვლის გარეშე,  უნდა შეეძლოთ თქვენი და იმ ტერიტორიის დანახვა, საიდანაც ასწავლით.</a:t>
            </a:r>
            <a:endParaRPr lang="en-US" sz="2400" dirty="0"/>
          </a:p>
        </p:txBody>
      </p:sp>
      <p:sp>
        <p:nvSpPr>
          <p:cNvPr id="4" name="Prostokąt 3"/>
          <p:cNvSpPr/>
          <p:nvPr/>
        </p:nvSpPr>
        <p:spPr>
          <a:xfrm>
            <a:off x="364761" y="6121255"/>
            <a:ext cx="10989039" cy="646331"/>
          </a:xfrm>
          <a:prstGeom prst="rect">
            <a:avLst/>
          </a:prstGeom>
        </p:spPr>
        <p:txBody>
          <a:bodyPr wrap="square">
            <a:spAutoFit/>
          </a:bodyPr>
          <a:lstStyle/>
          <a:p>
            <a:r>
              <a:rPr lang="en-US" dirty="0"/>
              <a:t>Adapted from: Classroom Management – Managing Physical Space. Collaborative for Excellence in Teacher Education (CETP), National Science Foundation. http://www.temple.edu/CETP/temple_teach/cm-space.html</a:t>
            </a:r>
          </a:p>
        </p:txBody>
      </p:sp>
      <p:pic>
        <p:nvPicPr>
          <p:cNvPr id="5" name="Symbol zastępczy zawartości 6" descr="Positive discipline in the inclusive, learning-friendly classroom: a guide for teachers and teacher educators - UNESCO Digital Library – Opera"/>
          <p:cNvPicPr>
            <a:picLocks noChangeAspect="1"/>
          </p:cNvPicPr>
          <p:nvPr/>
        </p:nvPicPr>
        <p:blipFill rotWithShape="1">
          <a:blip r:embed="rId2" cstate="print">
            <a:extLst>
              <a:ext uri="{28A0092B-C50C-407E-A947-70E740481C1C}">
                <a14:useLocalDpi xmlns:a14="http://schemas.microsoft.com/office/drawing/2010/main" val="0"/>
              </a:ext>
            </a:extLst>
          </a:blip>
          <a:srcRect l="21791" t="57304" r="67785" b="15417"/>
          <a:stretch/>
        </p:blipFill>
        <p:spPr>
          <a:xfrm>
            <a:off x="8484433" y="1828800"/>
            <a:ext cx="3015309" cy="4216336"/>
          </a:xfrm>
          <a:prstGeom prst="rect">
            <a:avLst/>
          </a:prstGeom>
        </p:spPr>
      </p:pic>
    </p:spTree>
    <p:extLst>
      <p:ext uri="{BB962C8B-B14F-4D97-AF65-F5344CB8AC3E}">
        <p14:creationId xmlns:p14="http://schemas.microsoft.com/office/powerpoint/2010/main" val="4024670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1270</TotalTime>
  <Words>3172</Words>
  <Application>Microsoft Office PowerPoint</Application>
  <PresentationFormat>Widescreen</PresentationFormat>
  <Paragraphs>249</Paragraphs>
  <Slides>35</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Andale Sans UI</vt:lpstr>
      <vt:lpstr>-apple-system</vt:lpstr>
      <vt:lpstr>Arial</vt:lpstr>
      <vt:lpstr>Calibri</vt:lpstr>
      <vt:lpstr>Calibri Light</vt:lpstr>
      <vt:lpstr>helvetica</vt:lpstr>
      <vt:lpstr>Sylfaen</vt:lpstr>
      <vt:lpstr>Symbol</vt:lpstr>
      <vt:lpstr>Tahoma</vt:lpstr>
      <vt:lpstr>Times New Roman</vt:lpstr>
      <vt:lpstr>Wingdings</vt:lpstr>
      <vt:lpstr>Motyw pakietu Office</vt:lpstr>
      <vt:lpstr>სპეციალური საჭიროების მქონე მოსწავლეთა დისციპლინა</vt:lpstr>
      <vt:lpstr>დისციპლინა</vt:lpstr>
      <vt:lpstr>PowerPoint Presentation</vt:lpstr>
      <vt:lpstr>PowerPoint Presentation</vt:lpstr>
      <vt:lpstr>PowerPoint Presentation</vt:lpstr>
      <vt:lpstr>PowerPoint Presentation</vt:lpstr>
      <vt:lpstr>საკლასო მენეჯმენტი</vt:lpstr>
      <vt:lpstr>საკლასო მენეჯმენტი</vt:lpstr>
      <vt:lpstr>აქ  წარმოდგენილია რამდენიმე საკითხი, რომელზეც უნდა იფიქროთ, როდესაც თქვენს მოსწავლეებთან ერთად საკლასო სივრცეს აწყობთ. ეს სია არ არის სრული. რას დაამატებდით?</vt:lpstr>
      <vt:lpstr>აქ  წარმოდგენილია რამდენიმე საკითხი, რომელზეც უნდა იფიქროთ, როდესაც თქვენს მოსწავლეებთან ერთად საკლასო სივრცეს აწყობთ</vt:lpstr>
      <vt:lpstr>აქ  წარმოდგენილია რამდენიმე საკითხი, რომელზეც უნდა იფიქროთ, როდესაც თქვენს მოსწავლეებთან ერთად საკლასო სივრცეს აწყობთ.</vt:lpstr>
      <vt:lpstr>აქ  წარმოდგენილია რამდენიმე საკითხი, რომელზეც უნდა იფიქროთ, როდესაც თქვენს მოსწავლეებთან ერთად საკლასო სივრცეს აწყობთ</vt:lpstr>
      <vt:lpstr>აქ  წარმოდგენილია რამდენიმე საკითხი, რომელზეც უნდა იფიქროთ, როდესაც თქვენს მოსწავლეებთან ერთად საკლასო სივრცეს აწყობთ</vt:lpstr>
      <vt:lpstr>აქ  წარმოდგენილია რამდენიმე საკითხი, რომელზეც უნდა იფიქროთ, როდესაც თქვენს მოსწავლეებთან ერთად საკლასო სივრცეს აწყობთ</vt:lpstr>
      <vt:lpstr>აქ  წარმოდგენილია რამდენიმე საკითხი, რომელზეც უნდა იფიქროთ, როდესაც თქვენს მოსწავლეებთან ერთად საკლასო სივრცეს აწყობთ.</vt:lpstr>
      <vt:lpstr>აქ  წარმოდგენილია რამდენიმე საკითხი, რომელზეც უნდა იფიქროთ, როდესაც თქვენს მოსწავლეებთან ერთად საკლასო სივრცეს აწყობთ</vt:lpstr>
      <vt:lpstr>გახსოვდეთ</vt:lpstr>
      <vt:lpstr>დისციპლინის გაუმჯობესებაზე მიმართული სტრატეგიები განსაკუთრებული საჭიროების მქონე ბავშვებისათვის </vt:lpstr>
      <vt:lpstr>წამახალისებელი სტრატეგიები </vt:lpstr>
      <vt:lpstr>წამახალისებელი სტრატეგიები </vt:lpstr>
      <vt:lpstr>წამახალისებელი სტრატეგიები </vt:lpstr>
      <vt:lpstr>იყავით თანმიმდევრული </vt:lpstr>
      <vt:lpstr>შეიცნოთ ბავშვის სპეციალური საჭიროება </vt:lpstr>
      <vt:lpstr>მოლოდინების განსაზღვრა</vt:lpstr>
      <vt:lpstr>გამოიყენეთ ჯილდოები და წახალისება</vt:lpstr>
      <vt:lpstr>გამოიყენეთ მკაფიო და მარტივი შეტყობინებები</vt:lpstr>
      <vt:lpstr>შეაქეთ</vt:lpstr>
      <vt:lpstr>ჩამოაყალიბეთ რუტინა</vt:lpstr>
      <vt:lpstr>მოაწყეთ გარემო, რათა შეამციროთ მოსწავლის იმედგაცრუება ან სირთულეები</vt:lpstr>
      <vt:lpstr>დაეხმარეთ მოსწავლეებს შეერიონ დანარჩენ ბავშვებს</vt:lpstr>
      <vt:lpstr>იპოვნეთ მოსწავლის შექების შესაძლებლობა</vt:lpstr>
      <vt:lpstr>გჯეროდეთ თქვენი სპეციალური საჭიროების მქონე მოსწავლეების</vt:lpstr>
      <vt:lpstr>ენდეთ საკუთარ შესაძლებლობებს</vt:lpstr>
      <vt:lpstr>წყაროები</vt:lpstr>
      <vt:lpstr>       Thank you for your attention!    გმადლობთ ყურადღებისთვის</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students  with Autism</dc:title>
  <dc:creator>Monika</dc:creator>
  <cp:lastModifiedBy>Tamar Makharadze</cp:lastModifiedBy>
  <cp:revision>110</cp:revision>
  <dcterms:created xsi:type="dcterms:W3CDTF">2022-05-13T16:59:35Z</dcterms:created>
  <dcterms:modified xsi:type="dcterms:W3CDTF">2022-10-18T08:18:20Z</dcterms:modified>
</cp:coreProperties>
</file>